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57" r:id="rId3"/>
    <p:sldId id="259" r:id="rId4"/>
    <p:sldId id="258" r:id="rId5"/>
    <p:sldId id="274" r:id="rId6"/>
    <p:sldId id="267" r:id="rId7"/>
    <p:sldId id="268" r:id="rId8"/>
    <p:sldId id="277" r:id="rId9"/>
    <p:sldId id="269" r:id="rId10"/>
    <p:sldId id="273" r:id="rId11"/>
    <p:sldId id="275" r:id="rId12"/>
    <p:sldId id="276" r:id="rId13"/>
    <p:sldId id="281" r:id="rId14"/>
    <p:sldId id="283"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autoAdjust="0"/>
    <p:restoredTop sz="94619" autoAdjust="0"/>
  </p:normalViewPr>
  <p:slideViewPr>
    <p:cSldViewPr>
      <p:cViewPr>
        <p:scale>
          <a:sx n="50" d="100"/>
          <a:sy n="50" d="100"/>
        </p:scale>
        <p:origin x="-1956" y="-504"/>
      </p:cViewPr>
      <p:guideLst>
        <p:guide orient="horz" pos="2160"/>
        <p:guide pos="2880"/>
      </p:guideLst>
    </p:cSldViewPr>
  </p:slideViewPr>
  <p:outlineViewPr>
    <p:cViewPr>
      <p:scale>
        <a:sx n="33" d="100"/>
        <a:sy n="33" d="100"/>
      </p:scale>
      <p:origin x="0" y="540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2C81BCC-82C9-4894-9793-775F58481E75}" type="datetimeFigureOut">
              <a:rPr lang="en-US" smtClean="0"/>
              <a:pPr/>
              <a:t>7/25/2018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2C3C412-750D-4D2B-8660-A32E52AAF8A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C81BCC-82C9-4894-9793-775F58481E75}" type="datetimeFigureOut">
              <a:rPr lang="en-US" smtClean="0"/>
              <a:pPr/>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3C412-750D-4D2B-8660-A32E52AAF8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C81BCC-82C9-4894-9793-775F58481E75}" type="datetimeFigureOut">
              <a:rPr lang="en-US" smtClean="0"/>
              <a:pPr/>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3C412-750D-4D2B-8660-A32E52AAF8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2C81BCC-82C9-4894-9793-775F58481E75}" type="datetimeFigureOut">
              <a:rPr lang="en-US" smtClean="0"/>
              <a:pPr/>
              <a:t>7/25/2018</a:t>
            </a:fld>
            <a:endParaRPr lang="en-US"/>
          </a:p>
        </p:txBody>
      </p:sp>
      <p:sp>
        <p:nvSpPr>
          <p:cNvPr id="9" name="Slide Number Placeholder 8"/>
          <p:cNvSpPr>
            <a:spLocks noGrp="1"/>
          </p:cNvSpPr>
          <p:nvPr>
            <p:ph type="sldNum" sz="quarter" idx="15"/>
          </p:nvPr>
        </p:nvSpPr>
        <p:spPr/>
        <p:txBody>
          <a:bodyPr rtlCol="0"/>
          <a:lstStyle/>
          <a:p>
            <a:fld id="{02C3C412-750D-4D2B-8660-A32E52AAF8A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2C81BCC-82C9-4894-9793-775F58481E75}" type="datetimeFigureOut">
              <a:rPr lang="en-US" smtClean="0"/>
              <a:pPr/>
              <a:t>7/25/2018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2C3C412-750D-4D2B-8660-A32E52AAF8A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2C81BCC-82C9-4894-9793-775F58481E75}" type="datetimeFigureOut">
              <a:rPr lang="en-US" smtClean="0"/>
              <a:pPr/>
              <a:t>7/25/2018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C3C412-750D-4D2B-8660-A32E52AAF8A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2C81BCC-82C9-4894-9793-775F58481E75}" type="datetimeFigureOut">
              <a:rPr lang="en-US" smtClean="0"/>
              <a:pPr/>
              <a:t>7/25/2018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C3C412-750D-4D2B-8660-A32E52AAF8A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2C81BCC-82C9-4894-9793-775F58481E75}" type="datetimeFigureOut">
              <a:rPr lang="en-US" smtClean="0"/>
              <a:pPr/>
              <a:t>7/25/2018</a:t>
            </a:fld>
            <a:endParaRPr lang="en-US"/>
          </a:p>
        </p:txBody>
      </p:sp>
      <p:sp>
        <p:nvSpPr>
          <p:cNvPr id="7" name="Slide Number Placeholder 6"/>
          <p:cNvSpPr>
            <a:spLocks noGrp="1"/>
          </p:cNvSpPr>
          <p:nvPr>
            <p:ph type="sldNum" sz="quarter" idx="11"/>
          </p:nvPr>
        </p:nvSpPr>
        <p:spPr/>
        <p:txBody>
          <a:bodyPr rtlCol="0"/>
          <a:lstStyle/>
          <a:p>
            <a:fld id="{02C3C412-750D-4D2B-8660-A32E52AAF8A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81BCC-82C9-4894-9793-775F58481E75}" type="datetimeFigureOut">
              <a:rPr lang="en-US" smtClean="0"/>
              <a:pPr/>
              <a:t>7/25/2018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C3C412-750D-4D2B-8660-A32E52AAF8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2C81BCC-82C9-4894-9793-775F58481E75}" type="datetimeFigureOut">
              <a:rPr lang="en-US" smtClean="0"/>
              <a:pPr/>
              <a:t>7/25/2018</a:t>
            </a:fld>
            <a:endParaRPr lang="en-US"/>
          </a:p>
        </p:txBody>
      </p:sp>
      <p:sp>
        <p:nvSpPr>
          <p:cNvPr id="22" name="Slide Number Placeholder 21"/>
          <p:cNvSpPr>
            <a:spLocks noGrp="1"/>
          </p:cNvSpPr>
          <p:nvPr>
            <p:ph type="sldNum" sz="quarter" idx="15"/>
          </p:nvPr>
        </p:nvSpPr>
        <p:spPr/>
        <p:txBody>
          <a:bodyPr rtlCol="0"/>
          <a:lstStyle/>
          <a:p>
            <a:fld id="{02C3C412-750D-4D2B-8660-A32E52AAF8A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2C81BCC-82C9-4894-9793-775F58481E75}" type="datetimeFigureOut">
              <a:rPr lang="en-US" smtClean="0"/>
              <a:pPr/>
              <a:t>7/25/2018</a:t>
            </a:fld>
            <a:endParaRPr lang="en-US"/>
          </a:p>
        </p:txBody>
      </p:sp>
      <p:sp>
        <p:nvSpPr>
          <p:cNvPr id="18" name="Slide Number Placeholder 17"/>
          <p:cNvSpPr>
            <a:spLocks noGrp="1"/>
          </p:cNvSpPr>
          <p:nvPr>
            <p:ph type="sldNum" sz="quarter" idx="11"/>
          </p:nvPr>
        </p:nvSpPr>
        <p:spPr/>
        <p:txBody>
          <a:bodyPr rtlCol="0"/>
          <a:lstStyle/>
          <a:p>
            <a:fld id="{02C3C412-750D-4D2B-8660-A32E52AAF8A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2C81BCC-82C9-4894-9793-775F58481E75}" type="datetimeFigureOut">
              <a:rPr lang="en-US" smtClean="0"/>
              <a:pPr/>
              <a:t>7/25/2018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2C3C412-750D-4D2B-8660-A32E52AAF8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file:///C:\Documents%20and%20Settings\Administrator\Desktop\FE1_PPT's\1-PH.%20tMER.vsd\Drawing\~Operation%20on%20load\Sheet.105" TargetMode="External"/><Relationship Id="rId5" Type="http://schemas.openxmlformats.org/officeDocument/2006/relationships/image" Target="../media/image6.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Times New Roman" pitchFamily="18" charset="0"/>
                <a:cs typeface="Times New Roman" pitchFamily="18" charset="0"/>
              </a:rPr>
              <a:t>Prof.mrs </a:t>
            </a:r>
            <a:r>
              <a:rPr lang="en-US" sz="4400" b="1" dirty="0" err="1" smtClean="0">
                <a:latin typeface="Times New Roman" pitchFamily="18" charset="0"/>
                <a:cs typeface="Times New Roman" pitchFamily="18" charset="0"/>
              </a:rPr>
              <a:t>najma</a:t>
            </a:r>
            <a:r>
              <a:rPr lang="en-US" sz="4400" b="1" dirty="0" smtClean="0">
                <a:latin typeface="Times New Roman" pitchFamily="18" charset="0"/>
                <a:cs typeface="Times New Roman" pitchFamily="18" charset="0"/>
              </a:rPr>
              <a:t> </a:t>
            </a:r>
            <a:r>
              <a:rPr lang="en-US" sz="4400" b="1" dirty="0" err="1" smtClean="0">
                <a:latin typeface="Times New Roman" pitchFamily="18" charset="0"/>
                <a:cs typeface="Times New Roman" pitchFamily="18" charset="0"/>
              </a:rPr>
              <a:t>siddiqui</a:t>
            </a:r>
            <a:endParaRPr lang="en-US" sz="44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ctr">
              <a:buNone/>
            </a:pPr>
            <a:r>
              <a:rPr lang="en-US" sz="3600" dirty="0" smtClean="0">
                <a:latin typeface="Times New Roman" pitchFamily="18" charset="0"/>
                <a:cs typeface="Times New Roman" pitchFamily="18" charset="0"/>
              </a:rPr>
              <a:t>ANJUMAN COLLEGE OF ENGINEERING &amp; TECHNOLOGY</a:t>
            </a:r>
          </a:p>
          <a:p>
            <a:pPr algn="ctr">
              <a:buNone/>
            </a:pPr>
            <a:endParaRPr lang="en-US" dirty="0" smtClean="0"/>
          </a:p>
          <a:p>
            <a:pPr algn="ctr">
              <a:buNone/>
            </a:pPr>
            <a:r>
              <a:rPr lang="en-US" sz="3200" dirty="0" smtClean="0">
                <a:latin typeface="Times New Roman" pitchFamily="18" charset="0"/>
                <a:cs typeface="Times New Roman" pitchFamily="18" charset="0"/>
              </a:rPr>
              <a:t>Department </a:t>
            </a:r>
            <a:r>
              <a:rPr lang="en-US" sz="3200" dirty="0" smtClean="0">
                <a:latin typeface="Times New Roman" pitchFamily="18" charset="0"/>
                <a:cs typeface="Times New Roman" pitchFamily="18" charset="0"/>
              </a:rPr>
              <a:t>of Electrical </a:t>
            </a:r>
            <a:r>
              <a:rPr lang="en-US" sz="3200" dirty="0" smtClean="0">
                <a:latin typeface="Times New Roman" pitchFamily="18" charset="0"/>
                <a:cs typeface="Times New Roman" pitchFamily="18" charset="0"/>
              </a:rPr>
              <a:t>Engineering</a:t>
            </a:r>
          </a:p>
          <a:p>
            <a:pPr algn="ctr">
              <a:buNone/>
            </a:pPr>
            <a:endParaRPr lang="en-US" dirty="0" smtClean="0"/>
          </a:p>
          <a:p>
            <a:pPr algn="ctr">
              <a:buNone/>
            </a:pPr>
            <a:r>
              <a:rPr lang="en-US" sz="3200" dirty="0" smtClean="0">
                <a:latin typeface="Times New Roman" pitchFamily="18" charset="0"/>
                <a:cs typeface="Times New Roman" pitchFamily="18" charset="0"/>
              </a:rPr>
              <a:t>SUB</a:t>
            </a:r>
            <a:r>
              <a:rPr lang="en-US" sz="3200" i="1" u="sng" dirty="0" smtClean="0">
                <a:latin typeface="Times New Roman" pitchFamily="18" charset="0"/>
                <a:cs typeface="Times New Roman" pitchFamily="18" charset="0"/>
              </a:rPr>
              <a:t>:- Basic Electrical Engineering</a:t>
            </a:r>
          </a:p>
          <a:p>
            <a:pPr algn="ctr">
              <a:buNone/>
            </a:pP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r>
              <a:rPr lang="en-US" b="1" dirty="0" smtClean="0"/>
              <a:t>Practical </a:t>
            </a:r>
            <a:r>
              <a:rPr lang="en-US" sz="4000" b="1" dirty="0" smtClean="0"/>
              <a:t>t</a:t>
            </a:r>
            <a:r>
              <a:rPr lang="en-US" b="1" dirty="0" smtClean="0"/>
              <a:t>ransformer:</a:t>
            </a:r>
            <a:endParaRPr lang="en-US" b="1" dirty="0"/>
          </a:p>
        </p:txBody>
      </p:sp>
      <p:sp>
        <p:nvSpPr>
          <p:cNvPr id="3" name="Content Placeholder 2"/>
          <p:cNvSpPr>
            <a:spLocks noGrp="1"/>
          </p:cNvSpPr>
          <p:nvPr>
            <p:ph sz="quarter" idx="1"/>
          </p:nvPr>
        </p:nvSpPr>
        <p:spPr>
          <a:xfrm>
            <a:off x="152400" y="685800"/>
            <a:ext cx="8610600" cy="1143000"/>
          </a:xfrm>
        </p:spPr>
        <p:txBody>
          <a:bodyPr>
            <a:normAutofit lnSpcReduction="10000"/>
          </a:bodyPr>
          <a:lstStyle/>
          <a:p>
            <a:pPr>
              <a:buNone/>
            </a:pPr>
            <a:r>
              <a:rPr lang="en-US" dirty="0" smtClean="0"/>
              <a:t>	Ideal transformer is a hypothetical concept of a perfect transformer, but a practical transformer has following imperfections:</a:t>
            </a:r>
          </a:p>
        </p:txBody>
      </p:sp>
      <p:pic>
        <p:nvPicPr>
          <p:cNvPr id="16386" name="Picture 2"/>
          <p:cNvPicPr>
            <a:picLocks noChangeAspect="1" noChangeArrowheads="1"/>
          </p:cNvPicPr>
          <p:nvPr/>
        </p:nvPicPr>
        <p:blipFill>
          <a:blip r:embed="rId2" cstate="print"/>
          <a:srcRect/>
          <a:stretch>
            <a:fillRect/>
          </a:stretch>
        </p:blipFill>
        <p:spPr bwMode="auto">
          <a:xfrm>
            <a:off x="5805097" y="2876550"/>
            <a:ext cx="2729303" cy="1466850"/>
          </a:xfrm>
          <a:prstGeom prst="rect">
            <a:avLst/>
          </a:prstGeom>
          <a:noFill/>
          <a:ln w="9525">
            <a:noFill/>
            <a:miter lim="800000"/>
            <a:headEnd/>
            <a:tailEnd/>
          </a:ln>
          <a:effectLst/>
        </p:spPr>
      </p:pic>
      <p:sp>
        <p:nvSpPr>
          <p:cNvPr id="5" name="Rectangle 4"/>
          <p:cNvSpPr/>
          <p:nvPr/>
        </p:nvSpPr>
        <p:spPr>
          <a:xfrm>
            <a:off x="152400" y="4957147"/>
            <a:ext cx="5562600" cy="1672253"/>
          </a:xfrm>
          <a:prstGeom prst="rect">
            <a:avLst/>
          </a:prstGeom>
        </p:spPr>
        <p:txBody>
          <a:bodyPr wrap="square">
            <a:spAutoFit/>
          </a:bodyPr>
          <a:lstStyle/>
          <a:p>
            <a:pPr lvl="1">
              <a:buFont typeface="Arial" pitchFamily="34" charset="0"/>
              <a:buChar char="•"/>
            </a:pPr>
            <a:r>
              <a:rPr lang="en-US" sz="2200" dirty="0" smtClean="0"/>
              <a:t> R1 &amp; R2 represent primary &amp;</a:t>
            </a:r>
          </a:p>
          <a:p>
            <a:pPr lvl="1"/>
            <a:r>
              <a:rPr lang="en-US" sz="2200" dirty="0" smtClean="0"/>
              <a:t>  secondary winding resistances resp. </a:t>
            </a:r>
          </a:p>
          <a:p>
            <a:pPr lvl="1">
              <a:buFont typeface="Arial" pitchFamily="34" charset="0"/>
              <a:buChar char="•"/>
            </a:pPr>
            <a:r>
              <a:rPr lang="en-US" sz="2200" dirty="0" smtClean="0"/>
              <a:t> Voltage drops in the resp. windings</a:t>
            </a:r>
          </a:p>
          <a:p>
            <a:pPr lvl="1"/>
            <a:r>
              <a:rPr lang="en-US" sz="2200" dirty="0" smtClean="0"/>
              <a:t>  are I</a:t>
            </a:r>
            <a:r>
              <a:rPr lang="en-US" sz="2200" baseline="-25000" dirty="0" smtClean="0"/>
              <a:t>1</a:t>
            </a:r>
            <a:r>
              <a:rPr lang="en-US" sz="2200" dirty="0" smtClean="0"/>
              <a:t>R</a:t>
            </a:r>
            <a:r>
              <a:rPr lang="en-US" sz="2200" baseline="-25000" dirty="0" smtClean="0"/>
              <a:t>1</a:t>
            </a:r>
            <a:r>
              <a:rPr lang="en-US" sz="2200" dirty="0" smtClean="0"/>
              <a:t> &amp; I</a:t>
            </a:r>
            <a:r>
              <a:rPr lang="en-US" sz="2200" baseline="-25000" dirty="0" smtClean="0"/>
              <a:t>2</a:t>
            </a:r>
            <a:r>
              <a:rPr lang="en-US" sz="2200" dirty="0" smtClean="0"/>
              <a:t>R</a:t>
            </a:r>
            <a:r>
              <a:rPr lang="en-US" sz="2200" baseline="-25000" dirty="0" smtClean="0"/>
              <a:t>2</a:t>
            </a:r>
            <a:r>
              <a:rPr lang="en-US" sz="2200" dirty="0" smtClean="0"/>
              <a:t>.</a:t>
            </a:r>
          </a:p>
          <a:p>
            <a:pPr lvl="1"/>
            <a:endParaRPr lang="en-US" sz="2200" baseline="-25000" dirty="0"/>
          </a:p>
        </p:txBody>
      </p:sp>
      <p:sp>
        <p:nvSpPr>
          <p:cNvPr id="8" name="Rectangle 7"/>
          <p:cNvSpPr/>
          <p:nvPr/>
        </p:nvSpPr>
        <p:spPr>
          <a:xfrm>
            <a:off x="457200" y="2046744"/>
            <a:ext cx="5105400" cy="2677656"/>
          </a:xfrm>
          <a:prstGeom prst="rect">
            <a:avLst/>
          </a:prstGeom>
        </p:spPr>
        <p:txBody>
          <a:bodyPr wrap="square">
            <a:spAutoFit/>
          </a:bodyPr>
          <a:lstStyle/>
          <a:p>
            <a:pPr>
              <a:buFont typeface="Courier New" pitchFamily="49" charset="0"/>
              <a:buChar char="o"/>
            </a:pPr>
            <a:r>
              <a:rPr lang="en-US" sz="2400" dirty="0" smtClean="0"/>
              <a:t> Winding Resistance: Windings of</a:t>
            </a:r>
          </a:p>
          <a:p>
            <a:r>
              <a:rPr lang="en-US" sz="2400" dirty="0" smtClean="0"/>
              <a:t>   a transformer, being made of </a:t>
            </a:r>
          </a:p>
          <a:p>
            <a:r>
              <a:rPr lang="en-US" sz="2400" dirty="0" smtClean="0"/>
              <a:t>   Cu wire, have some resistance.</a:t>
            </a:r>
          </a:p>
          <a:p>
            <a:pPr>
              <a:buFont typeface="Courier New" pitchFamily="49" charset="0"/>
              <a:buChar char="o"/>
            </a:pPr>
            <a:r>
              <a:rPr lang="en-US" sz="2400" dirty="0" smtClean="0"/>
              <a:t> Resistance of a winding is </a:t>
            </a:r>
          </a:p>
          <a:p>
            <a:r>
              <a:rPr lang="en-US" sz="2400" dirty="0" smtClean="0"/>
              <a:t>    considered by connecting </a:t>
            </a:r>
          </a:p>
          <a:p>
            <a:r>
              <a:rPr lang="en-US" sz="2400" dirty="0" smtClean="0"/>
              <a:t>    resistance in series with the </a:t>
            </a:r>
          </a:p>
          <a:p>
            <a:r>
              <a:rPr lang="en-US" sz="2400" dirty="0" smtClean="0"/>
              <a:t>    ideal winding.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001000" cy="3581400"/>
          </a:xfrm>
        </p:spPr>
        <p:txBody>
          <a:bodyPr/>
          <a:lstStyle/>
          <a:p>
            <a:r>
              <a:rPr lang="en-US" dirty="0" smtClean="0"/>
              <a:t>Leakage Flux: There being no good insulator of magnetic field, entire flux produced by a winding is not set up along intended path. Part of the flux links with the winding itself and is k/as Leakage flux. </a:t>
            </a:r>
          </a:p>
          <a:p>
            <a:r>
              <a:rPr lang="en-US" dirty="0" smtClean="0"/>
              <a:t>Effect of leakage flux is to induce emf in the winding, in opposition to the cause producing it. As the leakage flux is not contributing towards transfer of electric power, this induced emf is considered as voltage drop in an imaginary reactance. </a:t>
            </a:r>
            <a:endParaRPr lang="en-US" dirty="0"/>
          </a:p>
        </p:txBody>
      </p:sp>
      <p:sp>
        <p:nvSpPr>
          <p:cNvPr id="4" name="Title 1"/>
          <p:cNvSpPr>
            <a:spLocks noGrp="1"/>
          </p:cNvSpPr>
          <p:nvPr>
            <p:ph type="title"/>
          </p:nvPr>
        </p:nvSpPr>
        <p:spPr>
          <a:xfrm>
            <a:off x="457200" y="152400"/>
            <a:ext cx="7467600" cy="487362"/>
          </a:xfrm>
        </p:spPr>
        <p:txBody>
          <a:bodyPr>
            <a:normAutofit fontScale="90000"/>
          </a:bodyPr>
          <a:lstStyle/>
          <a:p>
            <a:r>
              <a:rPr lang="en-US" b="1" dirty="0" smtClean="0"/>
              <a:t>Practical </a:t>
            </a:r>
            <a:r>
              <a:rPr lang="en-US" sz="4000" b="1" dirty="0" smtClean="0"/>
              <a:t>t</a:t>
            </a:r>
            <a:r>
              <a:rPr lang="en-US" b="1" dirty="0" smtClean="0"/>
              <a:t>ransformer (</a:t>
            </a:r>
            <a:r>
              <a:rPr lang="en-US" b="1" dirty="0" err="1" smtClean="0"/>
              <a:t>Contd</a:t>
            </a:r>
            <a:r>
              <a:rPr lang="en-US" b="1" dirty="0" smtClean="0"/>
              <a:t>…) :</a:t>
            </a:r>
            <a:endParaRPr lang="en-US" b="1" dirty="0"/>
          </a:p>
        </p:txBody>
      </p:sp>
      <p:sp>
        <p:nvSpPr>
          <p:cNvPr id="5" name="Rectangle 4"/>
          <p:cNvSpPr/>
          <p:nvPr/>
        </p:nvSpPr>
        <p:spPr>
          <a:xfrm>
            <a:off x="381000" y="4243387"/>
            <a:ext cx="4648200" cy="1785104"/>
          </a:xfrm>
          <a:prstGeom prst="rect">
            <a:avLst/>
          </a:prstGeom>
        </p:spPr>
        <p:txBody>
          <a:bodyPr wrap="square">
            <a:spAutoFit/>
          </a:bodyPr>
          <a:lstStyle/>
          <a:p>
            <a:pPr lvl="1">
              <a:buFont typeface="Arial" pitchFamily="34" charset="0"/>
              <a:buChar char="•"/>
            </a:pPr>
            <a:r>
              <a:rPr lang="en-US" sz="2200" dirty="0" smtClean="0"/>
              <a:t>X</a:t>
            </a:r>
            <a:r>
              <a:rPr lang="en-US" sz="2200" baseline="-25000" dirty="0" smtClean="0"/>
              <a:t>1</a:t>
            </a:r>
            <a:r>
              <a:rPr lang="en-US" sz="2200" dirty="0" smtClean="0"/>
              <a:t> &amp; X</a:t>
            </a:r>
            <a:r>
              <a:rPr lang="en-US" sz="2200" baseline="-25000" dirty="0" smtClean="0"/>
              <a:t>2</a:t>
            </a:r>
            <a:r>
              <a:rPr lang="en-US" sz="2200" dirty="0" smtClean="0"/>
              <a:t> represent primary &amp;</a:t>
            </a:r>
          </a:p>
          <a:p>
            <a:pPr lvl="1"/>
            <a:r>
              <a:rPr lang="en-US" sz="2200" dirty="0" smtClean="0"/>
              <a:t>  secondary winding leakage</a:t>
            </a:r>
          </a:p>
          <a:p>
            <a:pPr lvl="1"/>
            <a:r>
              <a:rPr lang="en-US" sz="2200" dirty="0" smtClean="0"/>
              <a:t>  </a:t>
            </a:r>
            <a:r>
              <a:rPr lang="en-US" sz="2200" dirty="0" err="1" smtClean="0"/>
              <a:t>reactances</a:t>
            </a:r>
            <a:r>
              <a:rPr lang="en-US" sz="2200" dirty="0" smtClean="0"/>
              <a:t> resp. </a:t>
            </a:r>
          </a:p>
          <a:p>
            <a:pPr lvl="1">
              <a:buFont typeface="Arial" pitchFamily="34" charset="0"/>
              <a:buChar char="•"/>
            </a:pPr>
            <a:r>
              <a:rPr lang="en-US" sz="2200" dirty="0" smtClean="0"/>
              <a:t> Voltage drops in the resp.</a:t>
            </a:r>
          </a:p>
          <a:p>
            <a:pPr lvl="1"/>
            <a:r>
              <a:rPr lang="en-US" sz="2200" dirty="0" smtClean="0"/>
              <a:t>  windings are jI</a:t>
            </a:r>
            <a:r>
              <a:rPr lang="en-US" sz="2200" baseline="-25000" dirty="0" smtClean="0"/>
              <a:t>1</a:t>
            </a:r>
            <a:r>
              <a:rPr lang="en-US" sz="2200" dirty="0" smtClean="0"/>
              <a:t>X</a:t>
            </a:r>
            <a:r>
              <a:rPr lang="en-US" sz="2200" baseline="-25000" dirty="0" smtClean="0"/>
              <a:t>1</a:t>
            </a:r>
            <a:r>
              <a:rPr lang="en-US" sz="2200" dirty="0" smtClean="0"/>
              <a:t> &amp; jI</a:t>
            </a:r>
            <a:r>
              <a:rPr lang="en-US" sz="2200" baseline="-25000" dirty="0" smtClean="0"/>
              <a:t>2</a:t>
            </a:r>
            <a:r>
              <a:rPr lang="en-US" sz="2200" dirty="0" smtClean="0"/>
              <a:t>X</a:t>
            </a:r>
            <a:r>
              <a:rPr lang="en-US" sz="2200" baseline="-25000" dirty="0" smtClean="0"/>
              <a:t>2</a:t>
            </a:r>
            <a:r>
              <a:rPr lang="en-US" sz="2200" dirty="0" smtClean="0"/>
              <a:t>.</a:t>
            </a:r>
          </a:p>
        </p:txBody>
      </p:sp>
      <p:pic>
        <p:nvPicPr>
          <p:cNvPr id="17410" name="Picture 2"/>
          <p:cNvPicPr>
            <a:picLocks noChangeAspect="1" noChangeArrowheads="1"/>
          </p:cNvPicPr>
          <p:nvPr/>
        </p:nvPicPr>
        <p:blipFill>
          <a:blip r:embed="rId2" cstate="print"/>
          <a:srcRect/>
          <a:stretch>
            <a:fillRect/>
          </a:stretch>
        </p:blipFill>
        <p:spPr bwMode="auto">
          <a:xfrm>
            <a:off x="5245491" y="4038600"/>
            <a:ext cx="3060309" cy="175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7467600" cy="457200"/>
          </a:xfrm>
          <a:prstGeom prst="rect">
            <a:avLst/>
          </a:prstGeom>
        </p:spPr>
        <p:txBody>
          <a:bodyP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small" spc="0" normalizeH="0" baseline="0" noProof="0" dirty="0" smtClean="0">
                <a:ln>
                  <a:noFill/>
                </a:ln>
                <a:solidFill>
                  <a:schemeClr val="tx2"/>
                </a:solidFill>
                <a:effectLst/>
                <a:uLnTx/>
                <a:uFillTx/>
                <a:latin typeface="+mj-lt"/>
                <a:ea typeface="+mj-ea"/>
                <a:cs typeface="+mj-cs"/>
              </a:rPr>
              <a:t>Practical </a:t>
            </a:r>
            <a:r>
              <a:rPr kumimoji="0" lang="en-US" sz="4000" b="1" i="0" u="none" strike="noStrike" kern="1200" cap="small" spc="0" normalizeH="0" baseline="0" noProof="0" dirty="0" smtClean="0">
                <a:ln>
                  <a:noFill/>
                </a:ln>
                <a:solidFill>
                  <a:schemeClr val="tx2"/>
                </a:solidFill>
                <a:effectLst/>
                <a:uLnTx/>
                <a:uFillTx/>
                <a:latin typeface="+mj-lt"/>
                <a:ea typeface="+mj-ea"/>
                <a:cs typeface="+mj-cs"/>
              </a:rPr>
              <a:t>t</a:t>
            </a:r>
            <a:r>
              <a:rPr kumimoji="0" lang="en-US" sz="3000" b="1" i="0" u="none" strike="noStrike" kern="1200" cap="small" spc="0" normalizeH="0" baseline="0" noProof="0" dirty="0" smtClean="0">
                <a:ln>
                  <a:noFill/>
                </a:ln>
                <a:solidFill>
                  <a:schemeClr val="tx2"/>
                </a:solidFill>
                <a:effectLst/>
                <a:uLnTx/>
                <a:uFillTx/>
                <a:latin typeface="+mj-lt"/>
                <a:ea typeface="+mj-ea"/>
                <a:cs typeface="+mj-cs"/>
              </a:rPr>
              <a:t>ransformer (</a:t>
            </a:r>
            <a:r>
              <a:rPr kumimoji="0" lang="en-US" sz="3000" b="1" i="0" u="none" strike="noStrike" kern="1200" cap="small" spc="0" normalizeH="0" baseline="0" noProof="0" dirty="0" err="1" smtClean="0">
                <a:ln>
                  <a:noFill/>
                </a:ln>
                <a:solidFill>
                  <a:schemeClr val="tx2"/>
                </a:solidFill>
                <a:effectLst/>
                <a:uLnTx/>
                <a:uFillTx/>
                <a:latin typeface="+mj-lt"/>
                <a:ea typeface="+mj-ea"/>
                <a:cs typeface="+mj-cs"/>
              </a:rPr>
              <a:t>Contd</a:t>
            </a:r>
            <a:r>
              <a:rPr kumimoji="0" lang="en-US" sz="3000" b="1" i="0" u="none" strike="noStrike" kern="1200" cap="small" spc="0" normalizeH="0" baseline="0" noProof="0" dirty="0" smtClean="0">
                <a:ln>
                  <a:noFill/>
                </a:ln>
                <a:solidFill>
                  <a:schemeClr val="tx2"/>
                </a:solidFill>
                <a:effectLst/>
                <a:uLnTx/>
                <a:uFillTx/>
                <a:latin typeface="+mj-lt"/>
                <a:ea typeface="+mj-ea"/>
                <a:cs typeface="+mj-cs"/>
              </a:rPr>
              <a:t>…) :</a:t>
            </a:r>
            <a:endParaRPr kumimoji="0" lang="en-US" sz="3000" b="1" i="0" u="none" strike="noStrike" kern="1200" cap="small" spc="0" normalizeH="0" baseline="0" noProof="0" dirty="0">
              <a:ln>
                <a:noFill/>
              </a:ln>
              <a:solidFill>
                <a:schemeClr val="tx2"/>
              </a:solidFill>
              <a:effectLst/>
              <a:uLnTx/>
              <a:uFillTx/>
              <a:latin typeface="+mj-lt"/>
              <a:ea typeface="+mj-ea"/>
              <a:cs typeface="+mj-cs"/>
            </a:endParaRPr>
          </a:p>
        </p:txBody>
      </p:sp>
      <p:pic>
        <p:nvPicPr>
          <p:cNvPr id="14338" name="Picture 2"/>
          <p:cNvPicPr>
            <a:picLocks noChangeAspect="1" noChangeArrowheads="1"/>
          </p:cNvPicPr>
          <p:nvPr/>
        </p:nvPicPr>
        <p:blipFill>
          <a:blip r:embed="rId2" cstate="print"/>
          <a:srcRect/>
          <a:stretch>
            <a:fillRect/>
          </a:stretch>
        </p:blipFill>
        <p:spPr bwMode="auto">
          <a:xfrm>
            <a:off x="4597400" y="1066800"/>
            <a:ext cx="4127500" cy="2057400"/>
          </a:xfrm>
          <a:prstGeom prst="rect">
            <a:avLst/>
          </a:prstGeom>
          <a:noFill/>
          <a:ln w="9525">
            <a:noFill/>
            <a:miter lim="800000"/>
            <a:headEnd/>
            <a:tailEnd/>
          </a:ln>
          <a:effectLst/>
        </p:spPr>
      </p:pic>
      <p:sp>
        <p:nvSpPr>
          <p:cNvPr id="7" name="TextBox 6"/>
          <p:cNvSpPr txBox="1"/>
          <p:nvPr/>
        </p:nvSpPr>
        <p:spPr>
          <a:xfrm>
            <a:off x="152400" y="685800"/>
            <a:ext cx="8458200" cy="830997"/>
          </a:xfrm>
          <a:prstGeom prst="rect">
            <a:avLst/>
          </a:prstGeom>
          <a:noFill/>
        </p:spPr>
        <p:txBody>
          <a:bodyPr wrap="square" rtlCol="0">
            <a:spAutoFit/>
          </a:bodyPr>
          <a:lstStyle/>
          <a:p>
            <a:pPr>
              <a:buFont typeface="Courier New" pitchFamily="49" charset="0"/>
              <a:buChar char="o"/>
            </a:pPr>
            <a:r>
              <a:rPr lang="en-US" sz="2400" dirty="0" smtClean="0"/>
              <a:t> Each winding of the transformer has a resistance and a</a:t>
            </a:r>
          </a:p>
          <a:p>
            <a:r>
              <a:rPr lang="en-US" sz="2400" dirty="0" smtClean="0"/>
              <a:t>    leakage reactance. </a:t>
            </a:r>
            <a:endParaRPr lang="en-US" sz="2400" dirty="0"/>
          </a:p>
        </p:txBody>
      </p:sp>
      <p:sp>
        <p:nvSpPr>
          <p:cNvPr id="9" name="Rectangle 8"/>
          <p:cNvSpPr/>
          <p:nvPr/>
        </p:nvSpPr>
        <p:spPr>
          <a:xfrm>
            <a:off x="152400" y="1417548"/>
            <a:ext cx="4419600" cy="5396349"/>
          </a:xfrm>
          <a:prstGeom prst="rect">
            <a:avLst/>
          </a:prstGeom>
        </p:spPr>
        <p:txBody>
          <a:bodyPr wrap="square">
            <a:spAutoFit/>
          </a:bodyPr>
          <a:lstStyle/>
          <a:p>
            <a:pPr lvl="0">
              <a:buFont typeface="Courier New" pitchFamily="49" charset="0"/>
              <a:buChar char="o"/>
            </a:pPr>
            <a:r>
              <a:rPr lang="en-US" sz="2200" dirty="0" smtClean="0">
                <a:solidFill>
                  <a:prstClr val="black"/>
                </a:solidFill>
              </a:rPr>
              <a:t> Voltage equations for the</a:t>
            </a:r>
          </a:p>
          <a:p>
            <a:pPr lvl="0"/>
            <a:r>
              <a:rPr lang="en-US" sz="2200" dirty="0" smtClean="0">
                <a:solidFill>
                  <a:prstClr val="black"/>
                </a:solidFill>
              </a:rPr>
              <a:t>   two sides are:</a:t>
            </a:r>
          </a:p>
          <a:p>
            <a:pPr lvl="0"/>
            <a:r>
              <a:rPr lang="en-US" sz="2200" dirty="0" smtClean="0">
                <a:solidFill>
                  <a:prstClr val="black"/>
                </a:solidFill>
              </a:rPr>
              <a:t>   E</a:t>
            </a:r>
            <a:r>
              <a:rPr lang="en-US" sz="2200" baseline="-25000" dirty="0" smtClean="0">
                <a:solidFill>
                  <a:prstClr val="black"/>
                </a:solidFill>
              </a:rPr>
              <a:t>1</a:t>
            </a:r>
            <a:r>
              <a:rPr lang="en-US" sz="2200" dirty="0" smtClean="0">
                <a:solidFill>
                  <a:prstClr val="black"/>
                </a:solidFill>
              </a:rPr>
              <a:t> = V</a:t>
            </a:r>
            <a:r>
              <a:rPr lang="en-US" sz="2200" baseline="-25000" dirty="0" smtClean="0">
                <a:solidFill>
                  <a:prstClr val="black"/>
                </a:solidFill>
              </a:rPr>
              <a:t>1</a:t>
            </a:r>
            <a:r>
              <a:rPr lang="en-US" sz="2200" dirty="0" smtClean="0">
                <a:solidFill>
                  <a:prstClr val="black"/>
                </a:solidFill>
              </a:rPr>
              <a:t> – I</a:t>
            </a:r>
            <a:r>
              <a:rPr lang="en-US" sz="2200" baseline="-25000" dirty="0" smtClean="0">
                <a:solidFill>
                  <a:prstClr val="black"/>
                </a:solidFill>
              </a:rPr>
              <a:t>1</a:t>
            </a:r>
            <a:r>
              <a:rPr lang="en-US" sz="2200" dirty="0" smtClean="0">
                <a:solidFill>
                  <a:prstClr val="black"/>
                </a:solidFill>
              </a:rPr>
              <a:t>R</a:t>
            </a:r>
            <a:r>
              <a:rPr lang="en-US" sz="2200" baseline="-25000" dirty="0" smtClean="0">
                <a:solidFill>
                  <a:prstClr val="black"/>
                </a:solidFill>
              </a:rPr>
              <a:t>1</a:t>
            </a:r>
            <a:r>
              <a:rPr lang="en-US" sz="2200" dirty="0" smtClean="0">
                <a:solidFill>
                  <a:prstClr val="black"/>
                </a:solidFill>
              </a:rPr>
              <a:t> – jI</a:t>
            </a:r>
            <a:r>
              <a:rPr lang="en-US" sz="2200" baseline="-25000" dirty="0" smtClean="0">
                <a:solidFill>
                  <a:prstClr val="black"/>
                </a:solidFill>
              </a:rPr>
              <a:t>1</a:t>
            </a:r>
            <a:r>
              <a:rPr lang="en-US" sz="2200" dirty="0" smtClean="0">
                <a:solidFill>
                  <a:prstClr val="black"/>
                </a:solidFill>
              </a:rPr>
              <a:t>X</a:t>
            </a:r>
            <a:r>
              <a:rPr lang="en-US" sz="2200" baseline="-25000" dirty="0" smtClean="0">
                <a:solidFill>
                  <a:prstClr val="black"/>
                </a:solidFill>
              </a:rPr>
              <a:t>1</a:t>
            </a:r>
            <a:r>
              <a:rPr lang="en-US" sz="2200" dirty="0" smtClean="0">
                <a:solidFill>
                  <a:prstClr val="black"/>
                </a:solidFill>
              </a:rPr>
              <a:t>, and </a:t>
            </a:r>
          </a:p>
          <a:p>
            <a:pPr lvl="0"/>
            <a:r>
              <a:rPr lang="en-US" sz="2200" dirty="0" smtClean="0">
                <a:solidFill>
                  <a:prstClr val="black"/>
                </a:solidFill>
              </a:rPr>
              <a:t>   V</a:t>
            </a:r>
            <a:r>
              <a:rPr lang="en-US" sz="2200" baseline="-25000" dirty="0" smtClean="0">
                <a:solidFill>
                  <a:prstClr val="black"/>
                </a:solidFill>
              </a:rPr>
              <a:t>2</a:t>
            </a:r>
            <a:r>
              <a:rPr lang="en-US" sz="2200" dirty="0" smtClean="0">
                <a:solidFill>
                  <a:prstClr val="black"/>
                </a:solidFill>
              </a:rPr>
              <a:t> = E</a:t>
            </a:r>
            <a:r>
              <a:rPr lang="en-US" sz="2200" baseline="-25000" dirty="0" smtClean="0">
                <a:solidFill>
                  <a:prstClr val="black"/>
                </a:solidFill>
              </a:rPr>
              <a:t>2</a:t>
            </a:r>
            <a:r>
              <a:rPr lang="en-US" sz="2200" dirty="0" smtClean="0">
                <a:solidFill>
                  <a:prstClr val="black"/>
                </a:solidFill>
              </a:rPr>
              <a:t> – I</a:t>
            </a:r>
            <a:r>
              <a:rPr lang="en-US" sz="2200" baseline="-25000" dirty="0" smtClean="0">
                <a:solidFill>
                  <a:prstClr val="black"/>
                </a:solidFill>
              </a:rPr>
              <a:t>2</a:t>
            </a:r>
            <a:r>
              <a:rPr lang="en-US" sz="2200" dirty="0" smtClean="0">
                <a:solidFill>
                  <a:prstClr val="black"/>
                </a:solidFill>
              </a:rPr>
              <a:t>R</a:t>
            </a:r>
            <a:r>
              <a:rPr lang="en-US" sz="2200" baseline="-25000" dirty="0" smtClean="0">
                <a:solidFill>
                  <a:prstClr val="black"/>
                </a:solidFill>
              </a:rPr>
              <a:t>2</a:t>
            </a:r>
            <a:r>
              <a:rPr lang="en-US" sz="2200" dirty="0" smtClean="0">
                <a:solidFill>
                  <a:prstClr val="black"/>
                </a:solidFill>
              </a:rPr>
              <a:t> – jI</a:t>
            </a:r>
            <a:r>
              <a:rPr lang="en-US" sz="2200" baseline="-25000" dirty="0" smtClean="0">
                <a:solidFill>
                  <a:prstClr val="black"/>
                </a:solidFill>
              </a:rPr>
              <a:t>2</a:t>
            </a:r>
            <a:r>
              <a:rPr lang="en-US" sz="2200" dirty="0" smtClean="0">
                <a:solidFill>
                  <a:prstClr val="black"/>
                </a:solidFill>
              </a:rPr>
              <a:t>X2</a:t>
            </a:r>
          </a:p>
          <a:p>
            <a:pPr marL="91440" lvl="0">
              <a:buFont typeface="Courier New" pitchFamily="49" charset="0"/>
              <a:buChar char="o"/>
            </a:pPr>
            <a:r>
              <a:rPr lang="en-US" sz="2200" dirty="0" smtClean="0">
                <a:solidFill>
                  <a:prstClr val="black"/>
                </a:solidFill>
              </a:rPr>
              <a:t> Vector diagram for 2’ary </a:t>
            </a:r>
          </a:p>
          <a:p>
            <a:pPr marL="91440" lvl="0"/>
            <a:r>
              <a:rPr lang="en-US" sz="2200" dirty="0" smtClean="0">
                <a:solidFill>
                  <a:prstClr val="black"/>
                </a:solidFill>
              </a:rPr>
              <a:t>   side is drawn for load</a:t>
            </a:r>
          </a:p>
          <a:p>
            <a:pPr marL="91440" lvl="0"/>
            <a:r>
              <a:rPr lang="en-US" sz="2200" dirty="0" smtClean="0">
                <a:solidFill>
                  <a:prstClr val="black"/>
                </a:solidFill>
              </a:rPr>
              <a:t>   power factor with terminal</a:t>
            </a:r>
          </a:p>
          <a:p>
            <a:pPr marL="91440" lvl="0"/>
            <a:r>
              <a:rPr lang="en-US" sz="2200" dirty="0" smtClean="0">
                <a:solidFill>
                  <a:prstClr val="black"/>
                </a:solidFill>
              </a:rPr>
              <a:t>    voltage as ref. vector. This </a:t>
            </a:r>
          </a:p>
          <a:p>
            <a:pPr marL="91440" lvl="0"/>
            <a:r>
              <a:rPr lang="en-US" sz="2200" dirty="0" smtClean="0">
                <a:solidFill>
                  <a:prstClr val="black"/>
                </a:solidFill>
              </a:rPr>
              <a:t>   V.D. is rotated by –(90°+</a:t>
            </a:r>
            <a:r>
              <a:rPr lang="el-GR" sz="2200" dirty="0" smtClean="0">
                <a:solidFill>
                  <a:prstClr val="black"/>
                </a:solidFill>
              </a:rPr>
              <a:t>δ</a:t>
            </a:r>
            <a:r>
              <a:rPr lang="en-US" sz="2200" dirty="0" smtClean="0">
                <a:solidFill>
                  <a:prstClr val="black"/>
                </a:solidFill>
              </a:rPr>
              <a:t>)</a:t>
            </a:r>
          </a:p>
          <a:p>
            <a:pPr marL="91440" lvl="0"/>
            <a:r>
              <a:rPr lang="en-US" sz="2200" dirty="0" smtClean="0">
                <a:solidFill>
                  <a:prstClr val="black"/>
                </a:solidFill>
              </a:rPr>
              <a:t>   to project E2 vertically down.</a:t>
            </a:r>
          </a:p>
          <a:p>
            <a:pPr marL="91440" lvl="0">
              <a:buFont typeface="Courier New" pitchFamily="49" charset="0"/>
              <a:buChar char="o"/>
            </a:pPr>
            <a:r>
              <a:rPr lang="en-US" sz="2200" dirty="0" smtClean="0">
                <a:solidFill>
                  <a:prstClr val="black"/>
                </a:solidFill>
              </a:rPr>
              <a:t> Quantities on primary side </a:t>
            </a:r>
          </a:p>
          <a:p>
            <a:pPr marL="91440" lvl="0"/>
            <a:r>
              <a:rPr lang="en-US" sz="2200" dirty="0" smtClean="0">
                <a:solidFill>
                  <a:prstClr val="black"/>
                </a:solidFill>
              </a:rPr>
              <a:t>    are drawn on the same </a:t>
            </a:r>
          </a:p>
          <a:p>
            <a:pPr marL="91440" lvl="0"/>
            <a:r>
              <a:rPr lang="en-US" sz="2200" dirty="0" smtClean="0">
                <a:solidFill>
                  <a:prstClr val="black"/>
                </a:solidFill>
              </a:rPr>
              <a:t>    diagram, as shown to get </a:t>
            </a:r>
          </a:p>
          <a:p>
            <a:pPr marL="91440" lvl="0"/>
            <a:r>
              <a:rPr lang="en-US" sz="2200" dirty="0" smtClean="0">
                <a:solidFill>
                  <a:prstClr val="black"/>
                </a:solidFill>
              </a:rPr>
              <a:t>    vector diagram of the </a:t>
            </a:r>
          </a:p>
          <a:p>
            <a:pPr marL="91440" lvl="0"/>
            <a:r>
              <a:rPr lang="en-US" sz="2200" dirty="0" smtClean="0">
                <a:solidFill>
                  <a:prstClr val="black"/>
                </a:solidFill>
              </a:rPr>
              <a:t>    transformer at desired </a:t>
            </a:r>
            <a:r>
              <a:rPr lang="en-US" sz="2200" dirty="0" err="1" smtClean="0">
                <a:solidFill>
                  <a:prstClr val="black"/>
                </a:solidFill>
              </a:rPr>
              <a:t>p.f</a:t>
            </a:r>
            <a:r>
              <a:rPr lang="en-US" sz="2200" dirty="0" smtClean="0">
                <a:solidFill>
                  <a:prstClr val="black"/>
                </a:solidFill>
              </a:rPr>
              <a:t>.</a:t>
            </a:r>
          </a:p>
          <a:p>
            <a:pPr lvl="0"/>
            <a:endParaRPr lang="en-US" sz="2200" baseline="-25000" dirty="0">
              <a:solidFill>
                <a:prstClr val="black"/>
              </a:solidFill>
            </a:endParaRPr>
          </a:p>
        </p:txBody>
      </p:sp>
      <p:pic>
        <p:nvPicPr>
          <p:cNvPr id="14340" name="Picture 4"/>
          <p:cNvPicPr>
            <a:picLocks noChangeAspect="1" noChangeArrowheads="1"/>
          </p:cNvPicPr>
          <p:nvPr/>
        </p:nvPicPr>
        <p:blipFill>
          <a:blip r:embed="rId3" cstate="print"/>
          <a:srcRect/>
          <a:stretch>
            <a:fillRect/>
          </a:stretch>
        </p:blipFill>
        <p:spPr bwMode="auto">
          <a:xfrm>
            <a:off x="4600575" y="3419475"/>
            <a:ext cx="1419225" cy="1152525"/>
          </a:xfrm>
          <a:prstGeom prst="rect">
            <a:avLst/>
          </a:prstGeom>
          <a:noFill/>
          <a:ln w="9525">
            <a:noFill/>
            <a:miter lim="800000"/>
            <a:headEnd/>
            <a:tailEnd/>
          </a:ln>
          <a:effectLst/>
        </p:spPr>
      </p:pic>
      <p:sp>
        <p:nvSpPr>
          <p:cNvPr id="12" name="TextBox 11"/>
          <p:cNvSpPr txBox="1"/>
          <p:nvPr/>
        </p:nvSpPr>
        <p:spPr>
          <a:xfrm>
            <a:off x="4648200" y="4572001"/>
            <a:ext cx="1524000" cy="276999"/>
          </a:xfrm>
          <a:prstGeom prst="rect">
            <a:avLst/>
          </a:prstGeom>
          <a:noFill/>
        </p:spPr>
        <p:txBody>
          <a:bodyPr wrap="square" rtlCol="0">
            <a:spAutoFit/>
          </a:bodyPr>
          <a:lstStyle/>
          <a:p>
            <a:r>
              <a:rPr lang="en-US" sz="1200" dirty="0" smtClean="0"/>
              <a:t>V.D. for load side</a:t>
            </a:r>
            <a:endParaRPr lang="en-US" sz="1200" dirty="0"/>
          </a:p>
        </p:txBody>
      </p:sp>
      <p:pic>
        <p:nvPicPr>
          <p:cNvPr id="14343" name="Picture 7"/>
          <p:cNvPicPr>
            <a:picLocks noChangeAspect="1" noChangeArrowheads="1"/>
          </p:cNvPicPr>
          <p:nvPr/>
        </p:nvPicPr>
        <p:blipFill>
          <a:blip r:embed="rId4" cstate="print"/>
          <a:srcRect/>
          <a:stretch>
            <a:fillRect/>
          </a:stretch>
        </p:blipFill>
        <p:spPr bwMode="auto">
          <a:xfrm>
            <a:off x="6248400" y="3200400"/>
            <a:ext cx="1981200" cy="3581400"/>
          </a:xfrm>
          <a:prstGeom prst="rect">
            <a:avLst/>
          </a:prstGeom>
          <a:noFill/>
          <a:ln w="9525">
            <a:noFill/>
            <a:miter lim="800000"/>
            <a:headEnd/>
            <a:tailEnd/>
          </a:ln>
          <a:effectLst/>
        </p:spPr>
      </p:pic>
      <p:sp>
        <p:nvSpPr>
          <p:cNvPr id="16" name="TextBox 15"/>
          <p:cNvSpPr txBox="1"/>
          <p:nvPr/>
        </p:nvSpPr>
        <p:spPr>
          <a:xfrm>
            <a:off x="4648200" y="5486400"/>
            <a:ext cx="1752600" cy="461665"/>
          </a:xfrm>
          <a:prstGeom prst="rect">
            <a:avLst/>
          </a:prstGeom>
          <a:noFill/>
        </p:spPr>
        <p:txBody>
          <a:bodyPr wrap="square" rtlCol="0">
            <a:spAutoFit/>
          </a:bodyPr>
          <a:lstStyle/>
          <a:p>
            <a:r>
              <a:rPr lang="en-US" sz="1200" dirty="0" smtClean="0"/>
              <a:t>V.D. of transformer  on load at lag </a:t>
            </a:r>
            <a:r>
              <a:rPr lang="en-US" sz="1200" dirty="0" err="1" smtClean="0"/>
              <a:t>p.f</a:t>
            </a:r>
            <a:r>
              <a:rPr lang="en-US" sz="1200" dirty="0" smtClean="0"/>
              <a:t>.</a:t>
            </a:r>
            <a:endParaRPr lang="en-US" sz="1200" dirty="0"/>
          </a:p>
        </p:txBody>
      </p:sp>
      <p:cxnSp>
        <p:nvCxnSpPr>
          <p:cNvPr id="18" name="Straight Arrow Connector 17"/>
          <p:cNvCxnSpPr/>
          <p:nvPr/>
        </p:nvCxnSpPr>
        <p:spPr>
          <a:xfrm flipV="1">
            <a:off x="6096000" y="5410200"/>
            <a:ext cx="533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64068"/>
            <a:ext cx="5943600" cy="523220"/>
          </a:xfrm>
          <a:prstGeom prst="rect">
            <a:avLst/>
          </a:prstGeom>
          <a:noFill/>
        </p:spPr>
        <p:txBody>
          <a:bodyPr wrap="square" rtlCol="0">
            <a:spAutoFit/>
          </a:bodyPr>
          <a:lstStyle/>
          <a:p>
            <a:r>
              <a:rPr lang="en-US" sz="2800" dirty="0" smtClean="0"/>
              <a:t>LOSSES IN TRANSFORMER:</a:t>
            </a:r>
            <a:endParaRPr lang="en-US" sz="2800" dirty="0"/>
          </a:p>
        </p:txBody>
      </p:sp>
      <p:sp>
        <p:nvSpPr>
          <p:cNvPr id="4" name="TextBox 3"/>
          <p:cNvSpPr txBox="1"/>
          <p:nvPr/>
        </p:nvSpPr>
        <p:spPr>
          <a:xfrm>
            <a:off x="228600" y="685800"/>
            <a:ext cx="8458200" cy="5909310"/>
          </a:xfrm>
          <a:prstGeom prst="rect">
            <a:avLst/>
          </a:prstGeom>
          <a:noFill/>
        </p:spPr>
        <p:txBody>
          <a:bodyPr wrap="square" rtlCol="0">
            <a:spAutoFit/>
          </a:bodyPr>
          <a:lstStyle/>
          <a:p>
            <a:pPr>
              <a:buFont typeface="Courier New" pitchFamily="49" charset="0"/>
              <a:buChar char="o"/>
            </a:pPr>
            <a:r>
              <a:rPr lang="en-US" sz="2100" dirty="0" smtClean="0"/>
              <a:t> Two types of losses occur in a transformer:</a:t>
            </a:r>
          </a:p>
          <a:p>
            <a:r>
              <a:rPr lang="en-US" sz="2100" dirty="0" smtClean="0"/>
              <a:t>    1. Core loss or iron loss occur in iron core due to alternating </a:t>
            </a:r>
          </a:p>
          <a:p>
            <a:r>
              <a:rPr lang="en-US" sz="2100" dirty="0" smtClean="0"/>
              <a:t>        flux set up in it, and </a:t>
            </a:r>
          </a:p>
          <a:p>
            <a:r>
              <a:rPr lang="en-US" sz="2100" dirty="0" smtClean="0"/>
              <a:t>    2. Copper loss occurs in the windings due to current flowing</a:t>
            </a:r>
          </a:p>
          <a:p>
            <a:r>
              <a:rPr lang="en-US" sz="2100" dirty="0" smtClean="0"/>
              <a:t>         in them on loading the transformer.</a:t>
            </a:r>
          </a:p>
          <a:p>
            <a:pPr>
              <a:buFont typeface="Courier New" pitchFamily="49" charset="0"/>
              <a:buChar char="o"/>
            </a:pPr>
            <a:r>
              <a:rPr lang="en-US" sz="2100" dirty="0" smtClean="0"/>
              <a:t>  </a:t>
            </a:r>
            <a:r>
              <a:rPr lang="en-US" sz="2100" b="1" dirty="0" smtClean="0"/>
              <a:t>Core Loss: </a:t>
            </a:r>
            <a:r>
              <a:rPr lang="en-US" sz="2100" dirty="0" smtClean="0"/>
              <a:t>These are of two types,</a:t>
            </a:r>
          </a:p>
          <a:p>
            <a:r>
              <a:rPr lang="en-US" sz="2100" dirty="0" smtClean="0"/>
              <a:t>		a. Eddy current loss, and b. Hysteresis loss</a:t>
            </a:r>
          </a:p>
          <a:p>
            <a:pPr>
              <a:buFont typeface="Wingdings" pitchFamily="2" charset="2"/>
              <a:buChar char="v"/>
            </a:pPr>
            <a:r>
              <a:rPr lang="en-US" sz="2100" dirty="0" smtClean="0"/>
              <a:t> </a:t>
            </a:r>
            <a:r>
              <a:rPr lang="en-US" sz="2100" i="1" dirty="0" smtClean="0"/>
              <a:t>Eddy Current Loss: </a:t>
            </a:r>
            <a:r>
              <a:rPr lang="en-US" sz="2100" dirty="0" smtClean="0"/>
              <a:t>Emf induced in the core sets up eddy </a:t>
            </a:r>
          </a:p>
          <a:p>
            <a:r>
              <a:rPr lang="en-US" sz="2100" dirty="0" smtClean="0"/>
              <a:t>     current in the core, in turn eddy current loss occurs and is</a:t>
            </a:r>
          </a:p>
          <a:p>
            <a:r>
              <a:rPr lang="en-US" sz="2100" dirty="0" smtClean="0"/>
              <a:t>     given by </a:t>
            </a:r>
            <a:r>
              <a:rPr lang="en-US" sz="2100" b="1" dirty="0" smtClean="0"/>
              <a:t>W</a:t>
            </a:r>
            <a:r>
              <a:rPr lang="en-US" sz="2100" b="1" baseline="-25000" dirty="0" smtClean="0"/>
              <a:t>E</a:t>
            </a:r>
            <a:r>
              <a:rPr lang="en-US" sz="2100" b="1" dirty="0" smtClean="0"/>
              <a:t>= </a:t>
            </a:r>
            <a:r>
              <a:rPr lang="en-US" sz="2100" b="1" dirty="0" err="1" smtClean="0"/>
              <a:t>K</a:t>
            </a:r>
            <a:r>
              <a:rPr lang="en-US" sz="2100" b="1" baseline="-25000" dirty="0" err="1" smtClean="0"/>
              <a:t>e</a:t>
            </a:r>
            <a:r>
              <a:rPr lang="en-US" sz="2100" b="1" dirty="0" smtClean="0"/>
              <a:t> B</a:t>
            </a:r>
            <a:r>
              <a:rPr lang="en-US" sz="2100" b="1" baseline="-25000" dirty="0" smtClean="0"/>
              <a:t>m</a:t>
            </a:r>
            <a:r>
              <a:rPr lang="en-US" sz="2100" b="1" baseline="30000" dirty="0" smtClean="0"/>
              <a:t>2</a:t>
            </a:r>
            <a:r>
              <a:rPr lang="en-US" sz="2100" b="1" dirty="0" smtClean="0"/>
              <a:t>f</a:t>
            </a:r>
            <a:r>
              <a:rPr lang="en-US" sz="2100" b="1" baseline="30000" dirty="0" smtClean="0"/>
              <a:t>2</a:t>
            </a:r>
            <a:r>
              <a:rPr lang="en-US" sz="2100" b="1" dirty="0" smtClean="0"/>
              <a:t>t</a:t>
            </a:r>
            <a:r>
              <a:rPr lang="en-US" sz="2100" b="1" baseline="30000" dirty="0" smtClean="0"/>
              <a:t>2 </a:t>
            </a:r>
            <a:r>
              <a:rPr lang="en-US" sz="2100" dirty="0" smtClean="0"/>
              <a:t>Watts, where </a:t>
            </a:r>
            <a:r>
              <a:rPr lang="en-US" sz="2100" dirty="0" err="1" smtClean="0"/>
              <a:t>Ke</a:t>
            </a:r>
            <a:r>
              <a:rPr lang="en-US" sz="2100" dirty="0" smtClean="0"/>
              <a:t> is eddy current </a:t>
            </a:r>
          </a:p>
          <a:p>
            <a:r>
              <a:rPr lang="en-US" sz="2100" dirty="0" smtClean="0"/>
              <a:t>     constant, t is thickness of the core.</a:t>
            </a:r>
          </a:p>
          <a:p>
            <a:pPr>
              <a:buFont typeface="Wingdings" pitchFamily="2" charset="2"/>
              <a:buChar char="v"/>
            </a:pPr>
            <a:r>
              <a:rPr lang="en-US" sz="2100" dirty="0" smtClean="0"/>
              <a:t>  </a:t>
            </a:r>
            <a:r>
              <a:rPr lang="en-US" sz="2100" i="1" dirty="0" smtClean="0"/>
              <a:t>Hysteresis Loss: </a:t>
            </a:r>
            <a:r>
              <a:rPr lang="en-US" sz="2100" dirty="0" smtClean="0"/>
              <a:t>Mag. Core exhibits property of lagging of the</a:t>
            </a:r>
          </a:p>
          <a:p>
            <a:r>
              <a:rPr lang="en-US" sz="2100" dirty="0" smtClean="0"/>
              <a:t>     flux density behind the magnetizing force when subjected to an</a:t>
            </a:r>
          </a:p>
          <a:p>
            <a:r>
              <a:rPr lang="en-US" sz="2100" dirty="0" smtClean="0"/>
              <a:t>     alternating flux. This property k/as hysteresis causes energy</a:t>
            </a:r>
          </a:p>
          <a:p>
            <a:r>
              <a:rPr lang="en-US" sz="2100" dirty="0" smtClean="0"/>
              <a:t>     loss, This loss is given by </a:t>
            </a:r>
            <a:r>
              <a:rPr lang="en-US" sz="2100" b="1" dirty="0" smtClean="0"/>
              <a:t>W</a:t>
            </a:r>
            <a:r>
              <a:rPr lang="en-US" sz="2100" b="1" baseline="-25000" dirty="0" smtClean="0"/>
              <a:t>H</a:t>
            </a:r>
            <a:r>
              <a:rPr lang="en-US" sz="2100" b="1" dirty="0" smtClean="0"/>
              <a:t> = K</a:t>
            </a:r>
            <a:r>
              <a:rPr lang="en-US" sz="2100" b="1" baseline="-25000" dirty="0" smtClean="0"/>
              <a:t>h</a:t>
            </a:r>
            <a:r>
              <a:rPr lang="en-US" sz="2100" b="1" dirty="0" smtClean="0"/>
              <a:t>B</a:t>
            </a:r>
            <a:r>
              <a:rPr lang="en-US" sz="2100" b="1" baseline="-25000" dirty="0" smtClean="0"/>
              <a:t>m</a:t>
            </a:r>
            <a:r>
              <a:rPr lang="en-US" sz="2100" b="1" baseline="30000" dirty="0" smtClean="0"/>
              <a:t>1.6</a:t>
            </a:r>
            <a:r>
              <a:rPr lang="en-US" sz="2100" b="1" dirty="0" smtClean="0"/>
              <a:t>fV</a:t>
            </a:r>
            <a:r>
              <a:rPr lang="en-US" sz="2100" dirty="0" smtClean="0"/>
              <a:t> Watts</a:t>
            </a:r>
          </a:p>
          <a:p>
            <a:pPr>
              <a:buFont typeface="Courier New" pitchFamily="49" charset="0"/>
              <a:buChar char="o"/>
            </a:pPr>
            <a:r>
              <a:rPr lang="en-US" sz="2100" i="1" baseline="-25000" dirty="0" smtClean="0"/>
              <a:t>  </a:t>
            </a:r>
            <a:r>
              <a:rPr lang="en-US" sz="2100" i="1" dirty="0" smtClean="0"/>
              <a:t> </a:t>
            </a:r>
            <a:r>
              <a:rPr lang="en-US" sz="2100" b="1" dirty="0" smtClean="0"/>
              <a:t>Copper Loss: </a:t>
            </a:r>
            <a:r>
              <a:rPr lang="en-US" sz="2100" dirty="0" smtClean="0"/>
              <a:t>This is loss of power due to heat produced by</a:t>
            </a:r>
          </a:p>
          <a:p>
            <a:r>
              <a:rPr lang="en-US" sz="2100" dirty="0" smtClean="0"/>
              <a:t>     currents in the windings. It is given by </a:t>
            </a:r>
          </a:p>
          <a:p>
            <a:r>
              <a:rPr lang="en-US" sz="2100" dirty="0" smtClean="0"/>
              <a:t>     </a:t>
            </a:r>
            <a:r>
              <a:rPr lang="en-US" sz="2100" b="1" dirty="0" err="1" smtClean="0"/>
              <a:t>P</a:t>
            </a:r>
            <a:r>
              <a:rPr lang="en-US" sz="2100" b="1" baseline="-25000" dirty="0" err="1" smtClean="0"/>
              <a:t>cu</a:t>
            </a:r>
            <a:r>
              <a:rPr lang="en-US" sz="2100" b="1" dirty="0" smtClean="0"/>
              <a:t> = I</a:t>
            </a:r>
            <a:r>
              <a:rPr lang="en-US" sz="2100" b="1" baseline="-25000" dirty="0" smtClean="0"/>
              <a:t>1</a:t>
            </a:r>
            <a:r>
              <a:rPr lang="en-US" sz="2100" b="1" baseline="30000" dirty="0" smtClean="0"/>
              <a:t>2</a:t>
            </a:r>
            <a:r>
              <a:rPr lang="en-US" sz="2100" b="1" dirty="0" smtClean="0"/>
              <a:t>R</a:t>
            </a:r>
            <a:r>
              <a:rPr lang="en-US" sz="2100" b="1" baseline="-25000" dirty="0" smtClean="0"/>
              <a:t>1</a:t>
            </a:r>
            <a:r>
              <a:rPr lang="en-US" sz="2100" b="1" dirty="0" smtClean="0"/>
              <a:t> + I</a:t>
            </a:r>
            <a:r>
              <a:rPr lang="en-US" sz="2100" b="1" baseline="-25000" dirty="0" smtClean="0"/>
              <a:t>2</a:t>
            </a:r>
            <a:r>
              <a:rPr lang="en-US" sz="2100" b="1" baseline="30000" dirty="0" smtClean="0"/>
              <a:t>2</a:t>
            </a:r>
            <a:r>
              <a:rPr lang="en-US" sz="2100" b="1" dirty="0" smtClean="0"/>
              <a:t>R</a:t>
            </a:r>
            <a:r>
              <a:rPr lang="en-US" sz="2100" b="1" baseline="-25000" dirty="0" smtClean="0"/>
              <a:t>2</a:t>
            </a:r>
            <a:r>
              <a:rPr lang="en-US" sz="2100" b="1" dirty="0" smtClean="0"/>
              <a:t> = I</a:t>
            </a:r>
            <a:r>
              <a:rPr lang="en-US" sz="2100" b="1" baseline="-25000" dirty="0" smtClean="0"/>
              <a:t>1</a:t>
            </a:r>
            <a:r>
              <a:rPr lang="en-US" sz="2100" b="1" baseline="30000" dirty="0" smtClean="0"/>
              <a:t>2</a:t>
            </a:r>
            <a:r>
              <a:rPr lang="en-US" sz="2100" b="1" dirty="0" smtClean="0"/>
              <a:t>R</a:t>
            </a:r>
            <a:r>
              <a:rPr lang="en-US" sz="2100" b="1" baseline="-25000" dirty="0" smtClean="0"/>
              <a:t>01</a:t>
            </a:r>
            <a:r>
              <a:rPr lang="en-US" sz="2100" b="1" dirty="0" smtClean="0"/>
              <a:t>= I</a:t>
            </a:r>
            <a:r>
              <a:rPr lang="en-US" sz="2100" b="1" baseline="-25000" dirty="0" smtClean="0"/>
              <a:t>2</a:t>
            </a:r>
            <a:r>
              <a:rPr lang="en-US" sz="2100" b="1" baseline="30000" dirty="0" smtClean="0"/>
              <a:t>2</a:t>
            </a:r>
            <a:r>
              <a:rPr lang="en-US" sz="2100" b="1" dirty="0" smtClean="0"/>
              <a:t>R</a:t>
            </a:r>
            <a:r>
              <a:rPr lang="en-US" sz="2100" b="1" baseline="-25000" dirty="0" smtClean="0"/>
              <a:t>02 </a:t>
            </a:r>
            <a:endParaRPr lang="en-US" sz="21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4954" y="3244334"/>
            <a:ext cx="4710246" cy="923330"/>
          </a:xfrm>
          <a:prstGeom prst="rect">
            <a:avLst/>
          </a:prstGeom>
        </p:spPr>
        <p:txBody>
          <a:bodyPr wrap="square">
            <a:spAutoFit/>
          </a:bodyPr>
          <a:lstStyle/>
          <a:p>
            <a:pPr algn="ctr"/>
            <a:r>
              <a:rPr lang="en-US" sz="5400" dirty="0" smtClean="0">
                <a:latin typeface="Times New Roman" pitchFamily="18" charset="0"/>
                <a:cs typeface="Times New Roman" pitchFamily="18" charset="0"/>
              </a:rPr>
              <a:t>THANK  YOU</a:t>
            </a:r>
            <a:endParaRPr lang="en-US" sz="54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a:bodyPr>
          <a:lstStyle/>
          <a:p>
            <a:r>
              <a:rPr lang="en-US" b="1" dirty="0" smtClean="0"/>
              <a:t>Unit</a:t>
            </a:r>
            <a:r>
              <a:rPr lang="en-US" dirty="0" smtClean="0"/>
              <a:t> I : Single Phase Transformers</a:t>
            </a:r>
            <a:endParaRPr lang="en-US" dirty="0"/>
          </a:p>
        </p:txBody>
      </p:sp>
      <p:sp>
        <p:nvSpPr>
          <p:cNvPr id="3" name="Content Placeholder 2"/>
          <p:cNvSpPr>
            <a:spLocks noGrp="1"/>
          </p:cNvSpPr>
          <p:nvPr>
            <p:ph sz="quarter" idx="1"/>
          </p:nvPr>
        </p:nvSpPr>
        <p:spPr>
          <a:xfrm>
            <a:off x="457200" y="914400"/>
            <a:ext cx="8229600" cy="5791200"/>
          </a:xfrm>
        </p:spPr>
        <p:txBody>
          <a:bodyPr>
            <a:noAutofit/>
          </a:bodyPr>
          <a:lstStyle/>
          <a:p>
            <a:r>
              <a:rPr lang="en-US" sz="2100" dirty="0" smtClean="0"/>
              <a:t>Objectives: To understand-</a:t>
            </a:r>
          </a:p>
          <a:p>
            <a:pPr>
              <a:buFont typeface="Wingdings" pitchFamily="2" charset="2"/>
              <a:buChar char="Ø"/>
            </a:pPr>
            <a:r>
              <a:rPr lang="en-US" sz="2100" dirty="0" smtClean="0"/>
              <a:t>Principle of operation of Single phase transformer,</a:t>
            </a:r>
          </a:p>
          <a:p>
            <a:pPr>
              <a:buFont typeface="Wingdings" pitchFamily="2" charset="2"/>
              <a:buChar char="Ø"/>
            </a:pPr>
            <a:r>
              <a:rPr lang="en-US" sz="2100" dirty="0" smtClean="0"/>
              <a:t>Construction and types of Single phase transformer,</a:t>
            </a:r>
          </a:p>
          <a:p>
            <a:pPr>
              <a:buFont typeface="Wingdings" pitchFamily="2" charset="2"/>
              <a:buChar char="Ø"/>
            </a:pPr>
            <a:r>
              <a:rPr lang="en-US" sz="2100" dirty="0"/>
              <a:t> </a:t>
            </a:r>
            <a:r>
              <a:rPr lang="en-US" sz="2100" dirty="0" smtClean="0"/>
              <a:t>Concept of ideal transformer,</a:t>
            </a:r>
          </a:p>
          <a:p>
            <a:pPr>
              <a:buFont typeface="Wingdings" pitchFamily="2" charset="2"/>
              <a:buChar char="Ø"/>
            </a:pPr>
            <a:r>
              <a:rPr lang="en-US" sz="2100" dirty="0" smtClean="0"/>
              <a:t>Operation at no load,</a:t>
            </a:r>
          </a:p>
          <a:p>
            <a:pPr>
              <a:buFont typeface="Wingdings" pitchFamily="2" charset="2"/>
              <a:buChar char="Ø"/>
            </a:pPr>
            <a:r>
              <a:rPr lang="en-US" sz="2100" dirty="0"/>
              <a:t> </a:t>
            </a:r>
            <a:r>
              <a:rPr lang="en-US" sz="2100" dirty="0" smtClean="0"/>
              <a:t>Operation on load,</a:t>
            </a:r>
          </a:p>
          <a:p>
            <a:pPr>
              <a:buFont typeface="Wingdings" pitchFamily="2" charset="2"/>
              <a:buChar char="Ø"/>
            </a:pPr>
            <a:r>
              <a:rPr lang="en-US" sz="2100" dirty="0"/>
              <a:t> </a:t>
            </a:r>
            <a:r>
              <a:rPr lang="en-US" sz="2100" dirty="0" smtClean="0"/>
              <a:t>Losses in transformer, </a:t>
            </a:r>
          </a:p>
          <a:p>
            <a:pPr>
              <a:buFont typeface="Wingdings" pitchFamily="2" charset="2"/>
              <a:buChar char="Ø"/>
            </a:pPr>
            <a:r>
              <a:rPr lang="en-US" sz="2100" dirty="0"/>
              <a:t> </a:t>
            </a:r>
            <a:r>
              <a:rPr lang="en-US" sz="2100" dirty="0" smtClean="0"/>
              <a:t>Open circuit test to determine core losses,</a:t>
            </a:r>
          </a:p>
          <a:p>
            <a:pPr>
              <a:buFont typeface="Wingdings" pitchFamily="2" charset="2"/>
              <a:buChar char="Ø"/>
            </a:pPr>
            <a:r>
              <a:rPr lang="en-US" sz="2100" dirty="0"/>
              <a:t> </a:t>
            </a:r>
            <a:r>
              <a:rPr lang="en-US" sz="2100" dirty="0" smtClean="0"/>
              <a:t>Short circuit test to determine copper losses, </a:t>
            </a:r>
          </a:p>
          <a:p>
            <a:pPr>
              <a:buFont typeface="Wingdings" pitchFamily="2" charset="2"/>
              <a:buChar char="Ø"/>
            </a:pPr>
            <a:r>
              <a:rPr lang="en-US" sz="2100" dirty="0"/>
              <a:t> </a:t>
            </a:r>
            <a:r>
              <a:rPr lang="en-US" sz="2100" dirty="0" smtClean="0"/>
              <a:t>Performance indices i.e. Efficiency and Voltage regulation,</a:t>
            </a:r>
          </a:p>
          <a:p>
            <a:pPr>
              <a:buFont typeface="Wingdings" pitchFamily="2" charset="2"/>
              <a:buChar char="Ø"/>
            </a:pPr>
            <a:r>
              <a:rPr lang="en-US" sz="2100" dirty="0"/>
              <a:t> </a:t>
            </a:r>
            <a:r>
              <a:rPr lang="en-US" sz="2100" dirty="0" smtClean="0"/>
              <a:t>Concept of maximum efficiency, condition for maximum efficiency, </a:t>
            </a:r>
          </a:p>
          <a:p>
            <a:pPr>
              <a:buFont typeface="Wingdings" pitchFamily="2" charset="2"/>
              <a:buChar char="Ø"/>
            </a:pPr>
            <a:r>
              <a:rPr lang="en-US" sz="2100" dirty="0"/>
              <a:t> </a:t>
            </a:r>
            <a:r>
              <a:rPr lang="en-US" sz="2100" dirty="0" smtClean="0"/>
              <a:t>Concept of Autotransformer, construction, </a:t>
            </a:r>
            <a:r>
              <a:rPr lang="en-US" sz="2100" dirty="0" err="1" smtClean="0"/>
              <a:t>kVA</a:t>
            </a:r>
            <a:r>
              <a:rPr lang="en-US" sz="2100" dirty="0" smtClean="0"/>
              <a:t> rating &amp; saving of copper, </a:t>
            </a:r>
          </a:p>
          <a:p>
            <a:pPr>
              <a:buFont typeface="Wingdings" pitchFamily="2" charset="2"/>
              <a:buChar char="Ø"/>
            </a:pPr>
            <a:r>
              <a:rPr lang="en-US" sz="2100" dirty="0"/>
              <a:t> </a:t>
            </a:r>
            <a:r>
              <a:rPr lang="en-US" sz="2100" dirty="0" smtClean="0"/>
              <a:t>Applications </a:t>
            </a:r>
            <a:endParaRPr lang="en-US" sz="2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563562"/>
          </a:xfrm>
        </p:spPr>
        <p:txBody>
          <a:bodyPr/>
          <a:lstStyle/>
          <a:p>
            <a:r>
              <a:rPr lang="en-US" b="1" dirty="0" smtClean="0"/>
              <a:t>Definition of transformer:</a:t>
            </a:r>
            <a:endParaRPr lang="en-US" b="1" dirty="0"/>
          </a:p>
        </p:txBody>
      </p:sp>
      <p:sp>
        <p:nvSpPr>
          <p:cNvPr id="3" name="Content Placeholder 2"/>
          <p:cNvSpPr>
            <a:spLocks noGrp="1"/>
          </p:cNvSpPr>
          <p:nvPr>
            <p:ph sz="quarter" idx="1"/>
          </p:nvPr>
        </p:nvSpPr>
        <p:spPr>
          <a:xfrm>
            <a:off x="381000" y="914400"/>
            <a:ext cx="8305800" cy="3124200"/>
          </a:xfrm>
        </p:spPr>
        <p:txBody>
          <a:bodyPr/>
          <a:lstStyle/>
          <a:p>
            <a:pPr>
              <a:buNone/>
            </a:pPr>
            <a:r>
              <a:rPr lang="en-US" dirty="0" smtClean="0"/>
              <a:t>Transformer is defined as </a:t>
            </a:r>
          </a:p>
          <a:p>
            <a:r>
              <a:rPr lang="en-US" dirty="0" smtClean="0"/>
              <a:t> a static device</a:t>
            </a:r>
          </a:p>
          <a:p>
            <a:r>
              <a:rPr lang="en-US" dirty="0" smtClean="0"/>
              <a:t> works on mutual induction</a:t>
            </a:r>
          </a:p>
          <a:p>
            <a:r>
              <a:rPr lang="en-US" dirty="0" smtClean="0"/>
              <a:t> transforms electric power from one circuit to the other without any electric connection between them</a:t>
            </a:r>
          </a:p>
          <a:p>
            <a:r>
              <a:rPr lang="en-US" dirty="0" smtClean="0"/>
              <a:t> at desired voltage level</a:t>
            </a:r>
          </a:p>
          <a:p>
            <a:r>
              <a:rPr lang="en-US" dirty="0" smtClean="0"/>
              <a:t> without any change in frequency</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3810000" y="3962400"/>
            <a:ext cx="4229100" cy="2286000"/>
          </a:xfrm>
          <a:prstGeom prst="rect">
            <a:avLst/>
          </a:prstGeom>
          <a:noFill/>
          <a:ln w="9525">
            <a:noFill/>
            <a:miter lim="800000"/>
            <a:headEnd/>
            <a:tailEnd/>
          </a:ln>
          <a:effectLst/>
        </p:spPr>
      </p:pic>
      <p:sp>
        <p:nvSpPr>
          <p:cNvPr id="6" name="TextBox 5"/>
          <p:cNvSpPr txBox="1"/>
          <p:nvPr/>
        </p:nvSpPr>
        <p:spPr>
          <a:xfrm>
            <a:off x="4191000" y="6324600"/>
            <a:ext cx="4267200" cy="307777"/>
          </a:xfrm>
          <a:prstGeom prst="rect">
            <a:avLst/>
          </a:prstGeom>
          <a:noFill/>
        </p:spPr>
        <p:txBody>
          <a:bodyPr wrap="square" rtlCol="0">
            <a:spAutoFit/>
          </a:bodyPr>
          <a:lstStyle/>
          <a:p>
            <a:r>
              <a:rPr lang="en-US" sz="1400" dirty="0" smtClean="0"/>
              <a:t>Fig. 1.1 : Explanation of Transformer Definition</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467600" cy="487362"/>
          </a:xfrm>
        </p:spPr>
        <p:txBody>
          <a:bodyPr>
            <a:normAutofit fontScale="90000"/>
          </a:bodyPr>
          <a:lstStyle/>
          <a:p>
            <a:r>
              <a:rPr lang="en-US" b="1" dirty="0" smtClean="0"/>
              <a:t>Principle of operation:</a:t>
            </a:r>
            <a:endParaRPr lang="en-US" b="1" dirty="0"/>
          </a:p>
        </p:txBody>
      </p:sp>
      <p:sp>
        <p:nvSpPr>
          <p:cNvPr id="3" name="Content Placeholder 2"/>
          <p:cNvSpPr>
            <a:spLocks noGrp="1"/>
          </p:cNvSpPr>
          <p:nvPr>
            <p:ph sz="quarter" idx="1"/>
          </p:nvPr>
        </p:nvSpPr>
        <p:spPr>
          <a:xfrm>
            <a:off x="457200" y="609600"/>
            <a:ext cx="7924800" cy="2971800"/>
          </a:xfrm>
        </p:spPr>
        <p:txBody>
          <a:bodyPr>
            <a:noAutofit/>
          </a:bodyPr>
          <a:lstStyle/>
          <a:p>
            <a:r>
              <a:rPr lang="en-US" sz="2000" dirty="0" smtClean="0"/>
              <a:t>Transformer works on the basic principle of Electro-magnetic induction by Faraday which states that ‘ ‘ ‘Whenever a coil links with a changing magnetic flux, an EMF is induced in the coil’ and </a:t>
            </a:r>
          </a:p>
          <a:p>
            <a:pPr>
              <a:buNone/>
            </a:pPr>
            <a:r>
              <a:rPr lang="en-US" sz="2000" dirty="0" smtClean="0"/>
              <a:t>   ‘This induced EMF is numerically equal to the rate of change flux linkages of the coil’</a:t>
            </a:r>
          </a:p>
          <a:p>
            <a:pPr>
              <a:buNone/>
            </a:pPr>
            <a:r>
              <a:rPr lang="en-US" sz="2000" dirty="0" smtClean="0"/>
              <a:t>	‘The induced EMF opposes the very cause of its own production, as per Lenz’s law. </a:t>
            </a:r>
          </a:p>
          <a:p>
            <a:pPr>
              <a:buNone/>
            </a:pPr>
            <a:r>
              <a:rPr lang="en-US" sz="2000" dirty="0" smtClean="0"/>
              <a:t>	Hence, the induced EMF is given by: e = - d/</a:t>
            </a:r>
            <a:r>
              <a:rPr lang="en-US" sz="2000" dirty="0" err="1" smtClean="0"/>
              <a:t>dt</a:t>
            </a:r>
            <a:r>
              <a:rPr lang="en-US" sz="2000" dirty="0" smtClean="0"/>
              <a:t> (N</a:t>
            </a:r>
            <a:r>
              <a:rPr lang="el-GR" sz="2000" dirty="0" smtClean="0">
                <a:latin typeface="Calibri"/>
              </a:rPr>
              <a:t>φ</a:t>
            </a:r>
            <a:r>
              <a:rPr lang="en-US" sz="2000" dirty="0" smtClean="0">
                <a:latin typeface="Calibri"/>
              </a:rPr>
              <a:t>)</a:t>
            </a:r>
            <a:endParaRPr lang="en-US" sz="2000" dirty="0"/>
          </a:p>
        </p:txBody>
      </p:sp>
      <p:pic>
        <p:nvPicPr>
          <p:cNvPr id="2050" name="Picture 2"/>
          <p:cNvPicPr>
            <a:picLocks noChangeAspect="1" noChangeArrowheads="1"/>
          </p:cNvPicPr>
          <p:nvPr/>
        </p:nvPicPr>
        <p:blipFill>
          <a:blip r:embed="rId2" cstate="print"/>
          <a:srcRect/>
          <a:stretch>
            <a:fillRect/>
          </a:stretch>
        </p:blipFill>
        <p:spPr bwMode="auto">
          <a:xfrm>
            <a:off x="5334000" y="3657600"/>
            <a:ext cx="3124200" cy="2082800"/>
          </a:xfrm>
          <a:prstGeom prst="rect">
            <a:avLst/>
          </a:prstGeom>
          <a:noFill/>
          <a:ln w="9525">
            <a:noFill/>
            <a:miter lim="800000"/>
            <a:headEnd/>
            <a:tailEnd/>
          </a:ln>
          <a:effectLst/>
        </p:spPr>
      </p:pic>
      <p:sp>
        <p:nvSpPr>
          <p:cNvPr id="6" name="TextBox 5"/>
          <p:cNvSpPr txBox="1"/>
          <p:nvPr/>
        </p:nvSpPr>
        <p:spPr>
          <a:xfrm>
            <a:off x="5334000" y="5802868"/>
            <a:ext cx="3505200" cy="369332"/>
          </a:xfrm>
          <a:prstGeom prst="rect">
            <a:avLst/>
          </a:prstGeom>
          <a:noFill/>
        </p:spPr>
        <p:txBody>
          <a:bodyPr wrap="square" rtlCol="0">
            <a:spAutoFit/>
          </a:bodyPr>
          <a:lstStyle/>
          <a:p>
            <a:r>
              <a:rPr lang="en-US" dirty="0" smtClean="0"/>
              <a:t>Fig. 1.2 Principle of Operation</a:t>
            </a:r>
            <a:endParaRPr lang="en-US" dirty="0"/>
          </a:p>
        </p:txBody>
      </p:sp>
      <p:sp>
        <p:nvSpPr>
          <p:cNvPr id="7" name="TextBox 6"/>
          <p:cNvSpPr txBox="1"/>
          <p:nvPr/>
        </p:nvSpPr>
        <p:spPr>
          <a:xfrm>
            <a:off x="381000" y="3884727"/>
            <a:ext cx="4114800" cy="2516073"/>
          </a:xfrm>
          <a:prstGeom prst="rect">
            <a:avLst/>
          </a:prstGeom>
          <a:noFill/>
        </p:spPr>
        <p:txBody>
          <a:bodyPr wrap="square" rtlCol="0">
            <a:spAutoFit/>
          </a:bodyPr>
          <a:lstStyle/>
          <a:p>
            <a:pPr algn="just">
              <a:buFont typeface="Courier New" pitchFamily="49" charset="0"/>
              <a:buChar char="o"/>
            </a:pPr>
            <a:r>
              <a:rPr lang="en-US" sz="2250" dirty="0" smtClean="0"/>
              <a:t> Two coils being provided</a:t>
            </a:r>
          </a:p>
          <a:p>
            <a:pPr marL="285750" indent="-285750" algn="just"/>
            <a:r>
              <a:rPr lang="en-US" sz="2250" dirty="0" smtClean="0"/>
              <a:t>    on the common magnetic circuit are inductively coupled and when current in any one of these coils is changed uniformly, an emf is induced in the other coil.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b="1" dirty="0" smtClean="0"/>
              <a:t>Transformation Ratio:</a:t>
            </a:r>
            <a:endParaRPr lang="en-US" b="1" dirty="0"/>
          </a:p>
        </p:txBody>
      </p:sp>
      <p:sp>
        <p:nvSpPr>
          <p:cNvPr id="3" name="Content Placeholder 2"/>
          <p:cNvSpPr>
            <a:spLocks noGrp="1"/>
          </p:cNvSpPr>
          <p:nvPr>
            <p:ph sz="quarter" idx="1"/>
          </p:nvPr>
        </p:nvSpPr>
        <p:spPr>
          <a:xfrm>
            <a:off x="457200" y="838200"/>
            <a:ext cx="7467600" cy="5635752"/>
          </a:xfrm>
        </p:spPr>
        <p:txBody>
          <a:bodyPr/>
          <a:lstStyle/>
          <a:p>
            <a:r>
              <a:rPr lang="en-US" dirty="0" smtClean="0"/>
              <a:t>On neglecting losses in the transformer, its input shall be equal to output </a:t>
            </a:r>
          </a:p>
          <a:p>
            <a:pPr>
              <a:buNone/>
            </a:pPr>
            <a:r>
              <a:rPr lang="en-US" dirty="0" smtClean="0"/>
              <a:t>	i.e. V</a:t>
            </a:r>
            <a:r>
              <a:rPr lang="en-US" baseline="-25000" dirty="0" smtClean="0"/>
              <a:t>1</a:t>
            </a:r>
            <a:r>
              <a:rPr lang="en-US" dirty="0" smtClean="0"/>
              <a:t>I</a:t>
            </a:r>
            <a:r>
              <a:rPr lang="en-US" baseline="-25000" dirty="0" smtClean="0"/>
              <a:t>1</a:t>
            </a:r>
            <a:r>
              <a:rPr lang="en-US" dirty="0" smtClean="0"/>
              <a:t> = V</a:t>
            </a:r>
            <a:r>
              <a:rPr lang="en-US" baseline="-25000" dirty="0" smtClean="0"/>
              <a:t>2</a:t>
            </a:r>
            <a:r>
              <a:rPr lang="en-US" dirty="0" smtClean="0"/>
              <a:t>I</a:t>
            </a:r>
            <a:r>
              <a:rPr lang="en-US" baseline="-25000" dirty="0" smtClean="0"/>
              <a:t>2 </a:t>
            </a:r>
            <a:r>
              <a:rPr lang="en-US" dirty="0" smtClean="0"/>
              <a:t> </a:t>
            </a:r>
          </a:p>
          <a:p>
            <a:pPr>
              <a:buNone/>
            </a:pPr>
            <a:r>
              <a:rPr lang="en-US" dirty="0" smtClean="0"/>
              <a:t>    Dividing both sides by V</a:t>
            </a:r>
            <a:r>
              <a:rPr lang="en-US" baseline="-25000" dirty="0" smtClean="0"/>
              <a:t>1</a:t>
            </a:r>
            <a:r>
              <a:rPr lang="en-US" dirty="0" smtClean="0"/>
              <a:t>I</a:t>
            </a:r>
            <a:r>
              <a:rPr lang="en-US" baseline="-25000" dirty="0" smtClean="0"/>
              <a:t>2</a:t>
            </a:r>
            <a:r>
              <a:rPr lang="en-US" dirty="0" smtClean="0"/>
              <a:t>, </a:t>
            </a:r>
          </a:p>
          <a:p>
            <a:pPr>
              <a:buNone/>
            </a:pPr>
            <a:r>
              <a:rPr lang="en-US" baseline="-25000" dirty="0" smtClean="0"/>
              <a:t>    </a:t>
            </a:r>
            <a:r>
              <a:rPr lang="en-US" dirty="0" smtClean="0"/>
              <a:t> V</a:t>
            </a:r>
            <a:r>
              <a:rPr lang="en-US" baseline="-25000" dirty="0" smtClean="0"/>
              <a:t>2</a:t>
            </a:r>
            <a:r>
              <a:rPr lang="en-US" dirty="0" smtClean="0"/>
              <a:t>/V</a:t>
            </a:r>
            <a:r>
              <a:rPr lang="en-US" baseline="-25000" dirty="0" smtClean="0"/>
              <a:t>1</a:t>
            </a:r>
            <a:r>
              <a:rPr lang="en-US" dirty="0" smtClean="0"/>
              <a:t> = E</a:t>
            </a:r>
            <a:r>
              <a:rPr lang="en-US" baseline="-25000" dirty="0" smtClean="0"/>
              <a:t>2</a:t>
            </a:r>
            <a:r>
              <a:rPr lang="en-US" dirty="0" smtClean="0"/>
              <a:t>/E</a:t>
            </a:r>
            <a:r>
              <a:rPr lang="en-US" baseline="-25000" dirty="0" smtClean="0"/>
              <a:t>1</a:t>
            </a:r>
            <a:r>
              <a:rPr lang="en-US" dirty="0" smtClean="0"/>
              <a:t> = N</a:t>
            </a:r>
            <a:r>
              <a:rPr lang="en-US" baseline="-25000" dirty="0" smtClean="0"/>
              <a:t>2</a:t>
            </a:r>
            <a:r>
              <a:rPr lang="en-US" dirty="0" smtClean="0"/>
              <a:t>/N</a:t>
            </a:r>
            <a:r>
              <a:rPr lang="en-US" baseline="-25000" dirty="0" smtClean="0"/>
              <a:t>1</a:t>
            </a:r>
            <a:r>
              <a:rPr lang="en-US" dirty="0" smtClean="0"/>
              <a:t> = I</a:t>
            </a:r>
            <a:r>
              <a:rPr lang="en-US" baseline="-25000" dirty="0" smtClean="0"/>
              <a:t>1</a:t>
            </a:r>
            <a:r>
              <a:rPr lang="en-US" dirty="0" smtClean="0"/>
              <a:t>/I</a:t>
            </a:r>
            <a:r>
              <a:rPr lang="en-US" baseline="-25000" dirty="0" smtClean="0"/>
              <a:t>2</a:t>
            </a:r>
            <a:r>
              <a:rPr lang="en-US" dirty="0" smtClean="0"/>
              <a:t> = K </a:t>
            </a:r>
          </a:p>
          <a:p>
            <a:pPr>
              <a:buNone/>
            </a:pPr>
            <a:r>
              <a:rPr lang="en-US" baseline="-25000" dirty="0" smtClean="0"/>
              <a:t>    </a:t>
            </a:r>
            <a:r>
              <a:rPr lang="en-US" dirty="0" smtClean="0"/>
              <a:t> where K is known as Transformation ratio.</a:t>
            </a:r>
          </a:p>
          <a:p>
            <a:pPr>
              <a:buNone/>
            </a:pPr>
            <a:endParaRPr lang="en-US" baseline="-25000" dirty="0" smtClean="0"/>
          </a:p>
          <a:p>
            <a:pPr>
              <a:buFont typeface="Courier New" pitchFamily="49" charset="0"/>
              <a:buChar char="o"/>
            </a:pPr>
            <a:r>
              <a:rPr lang="en-US" dirty="0" smtClean="0"/>
              <a:t>Ratio of turns on primary side to that of secondary side, N</a:t>
            </a:r>
            <a:r>
              <a:rPr lang="en-US" baseline="-25000" dirty="0" smtClean="0"/>
              <a:t>1</a:t>
            </a:r>
            <a:r>
              <a:rPr lang="en-US" dirty="0" smtClean="0"/>
              <a:t>/N</a:t>
            </a:r>
            <a:r>
              <a:rPr lang="en-US" baseline="-25000" dirty="0" smtClean="0"/>
              <a:t>2  </a:t>
            </a:r>
            <a:r>
              <a:rPr lang="en-US" dirty="0" smtClean="0"/>
              <a:t> = a   . . . </a:t>
            </a:r>
            <a:r>
              <a:rPr lang="en-US" sz="2000" dirty="0" smtClean="0"/>
              <a:t>(Turns Ratio)</a:t>
            </a:r>
            <a:r>
              <a:rPr lang="en-US" sz="2000" baseline="-25000" dirty="0" smtClean="0"/>
              <a:t> </a:t>
            </a:r>
            <a:r>
              <a:rPr lang="en-US" sz="2000" dirty="0" smtClean="0"/>
              <a:t> </a:t>
            </a:r>
          </a:p>
          <a:p>
            <a:pPr>
              <a:buFont typeface="Courier New" pitchFamily="49" charset="0"/>
              <a:buChar char="o"/>
            </a:pPr>
            <a:endParaRPr lang="en-US" sz="2000" baseline="-25000" dirty="0" smtClean="0"/>
          </a:p>
          <a:p>
            <a:pPr>
              <a:buFont typeface="Courier New" pitchFamily="49" charset="0"/>
              <a:buChar char="o"/>
            </a:pPr>
            <a:r>
              <a:rPr lang="en-US" dirty="0" smtClean="0"/>
              <a:t>Transformation and Turns ratio are thus </a:t>
            </a:r>
          </a:p>
          <a:p>
            <a:pPr>
              <a:buNone/>
            </a:pPr>
            <a:r>
              <a:rPr lang="en-US" baseline="-25000" dirty="0" smtClean="0"/>
              <a:t>	</a:t>
            </a:r>
            <a:r>
              <a:rPr lang="en-US" sz="4000" baseline="-25000" dirty="0" smtClean="0"/>
              <a:t>k = 1/a  </a:t>
            </a:r>
            <a:r>
              <a:rPr lang="en-US" sz="4000" dirty="0" smtClean="0"/>
              <a:t> </a:t>
            </a:r>
            <a:endParaRPr lang="en-US" sz="2800" baseline="-25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533400"/>
            <a:ext cx="5410200" cy="6172200"/>
          </a:xfrm>
        </p:spPr>
        <p:txBody>
          <a:bodyPr>
            <a:noAutofit/>
          </a:bodyPr>
          <a:lstStyle/>
          <a:p>
            <a:pPr marL="174625" indent="-174625"/>
            <a:r>
              <a:rPr lang="en-US" dirty="0" smtClean="0"/>
              <a:t>AC supply when connected to primary winding of Transformer on no load, a current I</a:t>
            </a:r>
            <a:r>
              <a:rPr lang="en-US" baseline="-25000" dirty="0" smtClean="0"/>
              <a:t>o</a:t>
            </a:r>
            <a:r>
              <a:rPr lang="en-US" dirty="0" smtClean="0"/>
              <a:t> </a:t>
            </a:r>
            <a:r>
              <a:rPr lang="en-US" dirty="0" smtClean="0">
                <a:latin typeface="Times New Roman"/>
                <a:cs typeface="Times New Roman"/>
              </a:rPr>
              <a:t>∟-</a:t>
            </a:r>
            <a:r>
              <a:rPr lang="el-GR" dirty="0" smtClean="0">
                <a:latin typeface="Calibri"/>
              </a:rPr>
              <a:t>φ</a:t>
            </a:r>
            <a:r>
              <a:rPr lang="en-US" baseline="-25000" dirty="0" smtClean="0">
                <a:latin typeface="Calibri"/>
              </a:rPr>
              <a:t>0 </a:t>
            </a:r>
            <a:r>
              <a:rPr lang="en-US" dirty="0" smtClean="0"/>
              <a:t>is drawn by the transformer for magnetizing the core and supplying core losses.</a:t>
            </a:r>
          </a:p>
          <a:p>
            <a:r>
              <a:rPr lang="en-US" sz="2000" dirty="0" smtClean="0"/>
              <a:t>Magnetizing current,</a:t>
            </a:r>
          </a:p>
          <a:p>
            <a:pPr>
              <a:buNone/>
            </a:pPr>
            <a:r>
              <a:rPr lang="en-US" sz="2000" dirty="0" smtClean="0"/>
              <a:t>	I</a:t>
            </a:r>
            <a:r>
              <a:rPr lang="en-US" sz="2000" baseline="-25000" dirty="0" smtClean="0"/>
              <a:t>µ</a:t>
            </a:r>
            <a:r>
              <a:rPr lang="en-US" sz="2000" dirty="0" smtClean="0"/>
              <a:t> = I</a:t>
            </a:r>
            <a:r>
              <a:rPr lang="en-US" sz="2000" baseline="-25000" dirty="0" smtClean="0"/>
              <a:t>0</a:t>
            </a:r>
            <a:r>
              <a:rPr lang="en-US" sz="2000" dirty="0" smtClean="0"/>
              <a:t> Sin</a:t>
            </a:r>
            <a:r>
              <a:rPr lang="el-GR" sz="2000" dirty="0" smtClean="0">
                <a:latin typeface="Calibri"/>
              </a:rPr>
              <a:t>φ</a:t>
            </a:r>
            <a:r>
              <a:rPr lang="en-US" sz="2000" baseline="-25000" dirty="0" smtClean="0">
                <a:latin typeface="Calibri"/>
              </a:rPr>
              <a:t>0</a:t>
            </a:r>
            <a:endParaRPr lang="en-US" sz="2000" dirty="0" smtClean="0"/>
          </a:p>
          <a:p>
            <a:r>
              <a:rPr lang="en-US" sz="2000" dirty="0" smtClean="0"/>
              <a:t>Core loss component,</a:t>
            </a:r>
          </a:p>
          <a:p>
            <a:pPr>
              <a:buNone/>
            </a:pPr>
            <a:r>
              <a:rPr lang="en-US" sz="2000" dirty="0" smtClean="0"/>
              <a:t>	 </a:t>
            </a:r>
            <a:r>
              <a:rPr lang="en-US" sz="2000" dirty="0" err="1" smtClean="0"/>
              <a:t>I</a:t>
            </a:r>
            <a:r>
              <a:rPr lang="en-US" sz="2000" baseline="-25000" dirty="0" err="1" smtClean="0"/>
              <a:t>w</a:t>
            </a:r>
            <a:r>
              <a:rPr lang="en-US" sz="2000" dirty="0" smtClean="0"/>
              <a:t> = I</a:t>
            </a:r>
            <a:r>
              <a:rPr lang="en-US" sz="2000" baseline="-25000" dirty="0" smtClean="0"/>
              <a:t>0</a:t>
            </a:r>
            <a:r>
              <a:rPr lang="en-US" sz="2000" dirty="0" smtClean="0"/>
              <a:t> Cos</a:t>
            </a:r>
            <a:r>
              <a:rPr lang="el-GR" sz="2000" dirty="0" smtClean="0">
                <a:latin typeface="Calibri"/>
              </a:rPr>
              <a:t>φ</a:t>
            </a:r>
            <a:r>
              <a:rPr lang="en-US" sz="2000" baseline="-25000" dirty="0" smtClean="0">
                <a:latin typeface="Calibri"/>
              </a:rPr>
              <a:t>0</a:t>
            </a:r>
          </a:p>
          <a:p>
            <a:pPr>
              <a:buNone/>
            </a:pPr>
            <a:r>
              <a:rPr lang="en-US" sz="2000" baseline="-25000" dirty="0" smtClean="0">
                <a:latin typeface="Calibri"/>
              </a:rPr>
              <a:t>	 </a:t>
            </a:r>
            <a:r>
              <a:rPr lang="en-US" sz="2000" dirty="0" smtClean="0">
                <a:latin typeface="Calibri"/>
              </a:rPr>
              <a:t> So that, </a:t>
            </a:r>
            <a:r>
              <a:rPr lang="en-US" sz="2000" dirty="0" smtClean="0"/>
              <a:t>I</a:t>
            </a:r>
            <a:r>
              <a:rPr lang="en-US" sz="2000" baseline="-25000" dirty="0" smtClean="0"/>
              <a:t>0</a:t>
            </a:r>
            <a:r>
              <a:rPr lang="en-US" sz="2000" dirty="0" smtClean="0"/>
              <a:t> = </a:t>
            </a:r>
            <a:r>
              <a:rPr lang="en-US" sz="2000" dirty="0" err="1" smtClean="0"/>
              <a:t>I</a:t>
            </a:r>
            <a:r>
              <a:rPr lang="en-US" sz="2000" baseline="-25000" dirty="0" err="1" smtClean="0"/>
              <a:t>w</a:t>
            </a:r>
            <a:r>
              <a:rPr lang="en-US" sz="2000" baseline="-25000" dirty="0" smtClean="0"/>
              <a:t> </a:t>
            </a:r>
            <a:r>
              <a:rPr lang="en-US" sz="2000" dirty="0" smtClean="0"/>
              <a:t>- </a:t>
            </a:r>
            <a:r>
              <a:rPr lang="en-US" sz="2000" dirty="0" err="1" smtClean="0"/>
              <a:t>jI</a:t>
            </a:r>
            <a:r>
              <a:rPr lang="en-US" sz="2000" baseline="-25000" dirty="0" smtClean="0"/>
              <a:t>µ</a:t>
            </a:r>
          </a:p>
          <a:p>
            <a:pPr>
              <a:buFont typeface="Courier New" pitchFamily="49" charset="0"/>
              <a:buChar char="o"/>
            </a:pPr>
            <a:r>
              <a:rPr lang="en-US" sz="2200" dirty="0" smtClean="0"/>
              <a:t>Current I</a:t>
            </a:r>
            <a:r>
              <a:rPr lang="en-US" sz="2200" baseline="-25000" dirty="0" smtClean="0"/>
              <a:t>0</a:t>
            </a:r>
            <a:r>
              <a:rPr lang="en-US" sz="2200" dirty="0" smtClean="0"/>
              <a:t>  flowing through N</a:t>
            </a:r>
            <a:r>
              <a:rPr lang="en-US" sz="2200" baseline="-25000" dirty="0" smtClean="0"/>
              <a:t>1</a:t>
            </a:r>
            <a:r>
              <a:rPr lang="en-US" sz="2200" dirty="0" smtClean="0"/>
              <a:t> turns of primary sets up an </a:t>
            </a:r>
            <a:r>
              <a:rPr lang="en-US" sz="2200" dirty="0" err="1" smtClean="0"/>
              <a:t>mmf</a:t>
            </a:r>
            <a:r>
              <a:rPr lang="en-US" sz="2200" dirty="0" smtClean="0"/>
              <a:t> N</a:t>
            </a:r>
            <a:r>
              <a:rPr lang="en-US" sz="2200" baseline="-25000" dirty="0" smtClean="0"/>
              <a:t>1</a:t>
            </a:r>
            <a:r>
              <a:rPr lang="en-US" sz="2200" dirty="0" smtClean="0"/>
              <a:t>I</a:t>
            </a:r>
            <a:r>
              <a:rPr lang="en-US" sz="2200" baseline="-25000" dirty="0" smtClean="0"/>
              <a:t>1</a:t>
            </a:r>
            <a:r>
              <a:rPr lang="en-US" sz="2200" dirty="0" smtClean="0"/>
              <a:t>   , which in turn sets up flux       in core. </a:t>
            </a:r>
          </a:p>
          <a:p>
            <a:pPr>
              <a:buFont typeface="Courier New" pitchFamily="49" charset="0"/>
              <a:buChar char="o"/>
            </a:pPr>
            <a:r>
              <a:rPr lang="en-US" sz="2200" dirty="0" smtClean="0"/>
              <a:t>This flux links with both windings inducing EMFs E</a:t>
            </a:r>
            <a:r>
              <a:rPr lang="en-US" sz="2200" baseline="-25000" dirty="0" smtClean="0"/>
              <a:t>1</a:t>
            </a:r>
            <a:r>
              <a:rPr lang="en-US" sz="2200" dirty="0" smtClean="0"/>
              <a:t>(opposing V</a:t>
            </a:r>
            <a:r>
              <a:rPr lang="en-US" sz="2200" baseline="-25000" dirty="0" smtClean="0"/>
              <a:t>1</a:t>
            </a:r>
            <a:r>
              <a:rPr lang="en-US" sz="2200" dirty="0" smtClean="0"/>
              <a:t>) in primary and E</a:t>
            </a:r>
            <a:r>
              <a:rPr lang="en-US" sz="2200" baseline="-25000" dirty="0" smtClean="0"/>
              <a:t>2</a:t>
            </a:r>
            <a:r>
              <a:rPr lang="en-US" sz="2200" dirty="0" smtClean="0"/>
              <a:t> in secondary </a:t>
            </a:r>
            <a:r>
              <a:rPr lang="en-US" sz="2200" dirty="0" err="1" smtClean="0"/>
              <a:t>wdgs</a:t>
            </a:r>
            <a:r>
              <a:rPr lang="en-US" sz="2200" dirty="0" smtClean="0"/>
              <a:t>.</a:t>
            </a:r>
          </a:p>
          <a:p>
            <a:pPr>
              <a:buNone/>
            </a:pPr>
            <a:r>
              <a:rPr lang="en-US" dirty="0" smtClean="0"/>
              <a:t> </a:t>
            </a:r>
          </a:p>
          <a:p>
            <a:endParaRPr lang="en-US" dirty="0" smtClean="0"/>
          </a:p>
        </p:txBody>
      </p:sp>
      <p:sp>
        <p:nvSpPr>
          <p:cNvPr id="4" name="Title 1"/>
          <p:cNvSpPr>
            <a:spLocks noGrp="1"/>
          </p:cNvSpPr>
          <p:nvPr>
            <p:ph type="title"/>
          </p:nvPr>
        </p:nvSpPr>
        <p:spPr>
          <a:xfrm>
            <a:off x="457200" y="198438"/>
            <a:ext cx="7467600" cy="334962"/>
          </a:xfrm>
        </p:spPr>
        <p:txBody>
          <a:bodyPr>
            <a:noAutofit/>
          </a:bodyPr>
          <a:lstStyle/>
          <a:p>
            <a:r>
              <a:rPr lang="en-US" sz="2400" b="1" dirty="0" smtClean="0"/>
              <a:t>Theory of transformer operation:</a:t>
            </a:r>
            <a:endParaRPr lang="en-US" sz="2400" b="1" dirty="0"/>
          </a:p>
        </p:txBody>
      </p:sp>
      <p:pic>
        <p:nvPicPr>
          <p:cNvPr id="1026" name="Picture 2"/>
          <p:cNvPicPr>
            <a:picLocks noChangeAspect="1" noChangeArrowheads="1"/>
          </p:cNvPicPr>
          <p:nvPr/>
        </p:nvPicPr>
        <p:blipFill>
          <a:blip r:embed="rId3" cstate="print"/>
          <a:srcRect/>
          <a:stretch>
            <a:fillRect/>
          </a:stretch>
        </p:blipFill>
        <p:spPr bwMode="auto">
          <a:xfrm>
            <a:off x="6248400" y="3649377"/>
            <a:ext cx="1828800" cy="2065623"/>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5600700" y="685800"/>
            <a:ext cx="3086100" cy="20574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5" cstate="print"/>
          <a:srcRect/>
          <a:stretch>
            <a:fillRect/>
          </a:stretch>
        </p:blipFill>
        <p:spPr bwMode="auto">
          <a:xfrm>
            <a:off x="1828800" y="4486835"/>
            <a:ext cx="169333" cy="152400"/>
          </a:xfrm>
          <a:prstGeom prst="rect">
            <a:avLst/>
          </a:prstGeom>
          <a:noFill/>
          <a:ln w="9525">
            <a:noFill/>
            <a:miter lim="800000"/>
            <a:headEnd/>
            <a:tailEnd/>
          </a:ln>
          <a:effectLst/>
        </p:spPr>
      </p:pic>
      <p:pic>
        <p:nvPicPr>
          <p:cNvPr id="9" name="Picture 4"/>
          <p:cNvPicPr>
            <a:picLocks noChangeAspect="1" noChangeArrowheads="1"/>
          </p:cNvPicPr>
          <p:nvPr/>
        </p:nvPicPr>
        <p:blipFill>
          <a:blip r:embed="rId5" cstate="print"/>
          <a:srcRect/>
          <a:stretch>
            <a:fillRect/>
          </a:stretch>
        </p:blipFill>
        <p:spPr bwMode="auto">
          <a:xfrm>
            <a:off x="4594412" y="4840941"/>
            <a:ext cx="169333" cy="152400"/>
          </a:xfrm>
          <a:prstGeom prst="rect">
            <a:avLst/>
          </a:prstGeom>
          <a:noFill/>
          <a:ln w="9525">
            <a:noFill/>
            <a:miter lim="800000"/>
            <a:headEnd/>
            <a:tailEnd/>
          </a:ln>
          <a:effectLst/>
        </p:spPr>
      </p:pic>
      <p:graphicFrame>
        <p:nvGraphicFramePr>
          <p:cNvPr id="1029" name="Object 5"/>
          <p:cNvGraphicFramePr>
            <a:graphicFrameLocks noChangeAspect="1"/>
          </p:cNvGraphicFramePr>
          <p:nvPr/>
        </p:nvGraphicFramePr>
        <p:xfrm>
          <a:off x="3886200" y="4984129"/>
          <a:ext cx="328613" cy="448483"/>
        </p:xfrm>
        <a:graphic>
          <a:graphicData uri="http://schemas.openxmlformats.org/presentationml/2006/ole">
            <p:oleObj spid="_x0000_s1029" name="Visio" r:id="rId6" imgW="252720" imgH="344880" progId="Visio.Drawing.11">
              <p:link updateAutomatic="1"/>
            </p:oleObj>
          </a:graphicData>
        </a:graphic>
      </p:graphicFrame>
      <p:pic>
        <p:nvPicPr>
          <p:cNvPr id="11" name="Picture 4"/>
          <p:cNvPicPr>
            <a:picLocks noChangeAspect="1" noChangeArrowheads="1"/>
          </p:cNvPicPr>
          <p:nvPr/>
        </p:nvPicPr>
        <p:blipFill>
          <a:blip r:embed="rId5" cstate="print"/>
          <a:srcRect/>
          <a:stretch>
            <a:fillRect/>
          </a:stretch>
        </p:blipFill>
        <p:spPr bwMode="auto">
          <a:xfrm>
            <a:off x="4201366" y="5168153"/>
            <a:ext cx="143933" cy="1295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381000"/>
            <a:ext cx="5410200" cy="6172200"/>
          </a:xfrm>
        </p:spPr>
        <p:txBody>
          <a:bodyPr>
            <a:normAutofit fontScale="92500"/>
          </a:bodyPr>
          <a:lstStyle/>
          <a:p>
            <a:pPr algn="just"/>
            <a:r>
              <a:rPr lang="en-US" dirty="0" smtClean="0">
                <a:latin typeface="+mj-lt"/>
              </a:rPr>
              <a:t>When load is connected across the secondary winding, the induced emf E</a:t>
            </a:r>
            <a:r>
              <a:rPr lang="en-US" baseline="-25000" dirty="0" smtClean="0">
                <a:latin typeface="+mj-lt"/>
              </a:rPr>
              <a:t>2 </a:t>
            </a:r>
            <a:r>
              <a:rPr lang="en-US" dirty="0" smtClean="0">
                <a:latin typeface="+mj-lt"/>
              </a:rPr>
              <a:t>drives current I</a:t>
            </a:r>
            <a:r>
              <a:rPr lang="en-US" baseline="-25000" dirty="0" smtClean="0">
                <a:latin typeface="+mj-lt"/>
              </a:rPr>
              <a:t>2 </a:t>
            </a:r>
            <a:r>
              <a:rPr lang="en-US" dirty="0" smtClean="0">
                <a:latin typeface="+mj-lt"/>
              </a:rPr>
              <a:t>through the load.</a:t>
            </a:r>
          </a:p>
          <a:p>
            <a:pPr algn="just"/>
            <a:r>
              <a:rPr lang="en-US" dirty="0" smtClean="0">
                <a:latin typeface="+mj-lt"/>
              </a:rPr>
              <a:t>Current I</a:t>
            </a:r>
            <a:r>
              <a:rPr lang="en-US" baseline="-25000" dirty="0" smtClean="0">
                <a:latin typeface="+mj-lt"/>
              </a:rPr>
              <a:t>2</a:t>
            </a:r>
            <a:r>
              <a:rPr lang="en-US" dirty="0" smtClean="0">
                <a:latin typeface="+mj-lt"/>
              </a:rPr>
              <a:t> flowing through N</a:t>
            </a:r>
            <a:r>
              <a:rPr lang="en-US" baseline="-25000" dirty="0" smtClean="0">
                <a:latin typeface="+mj-lt"/>
              </a:rPr>
              <a:t>2 </a:t>
            </a:r>
            <a:r>
              <a:rPr lang="en-US" dirty="0" smtClean="0">
                <a:latin typeface="+mj-lt"/>
              </a:rPr>
              <a:t>turns of secondary winding sets up flux </a:t>
            </a:r>
            <a:r>
              <a:rPr lang="el-GR" dirty="0" smtClean="0">
                <a:latin typeface="Calibri" pitchFamily="34" charset="0"/>
              </a:rPr>
              <a:t>φ</a:t>
            </a:r>
            <a:r>
              <a:rPr lang="en-US" baseline="-25000" dirty="0" smtClean="0">
                <a:latin typeface="Calibri" pitchFamily="34" charset="0"/>
              </a:rPr>
              <a:t>2</a:t>
            </a:r>
            <a:r>
              <a:rPr lang="en-US" dirty="0" smtClean="0">
                <a:latin typeface="+mj-lt"/>
              </a:rPr>
              <a:t> in the core, in opposition to flux </a:t>
            </a:r>
            <a:r>
              <a:rPr lang="el-GR" dirty="0" smtClean="0">
                <a:latin typeface="Calibri" pitchFamily="34" charset="0"/>
              </a:rPr>
              <a:t>φ</a:t>
            </a:r>
            <a:r>
              <a:rPr lang="en-US" baseline="-25000" dirty="0" smtClean="0">
                <a:latin typeface="Calibri" pitchFamily="34" charset="0"/>
              </a:rPr>
              <a:t>0</a:t>
            </a:r>
            <a:r>
              <a:rPr lang="en-US" dirty="0" smtClean="0">
                <a:latin typeface="Calibri" pitchFamily="34" charset="0"/>
              </a:rPr>
              <a:t>.</a:t>
            </a:r>
            <a:r>
              <a:rPr lang="en-US" dirty="0" smtClean="0">
                <a:latin typeface="+mj-lt"/>
              </a:rPr>
              <a:t> </a:t>
            </a:r>
          </a:p>
          <a:p>
            <a:pPr algn="just"/>
            <a:r>
              <a:rPr lang="en-US" dirty="0" smtClean="0">
                <a:latin typeface="+mj-lt"/>
              </a:rPr>
              <a:t>Net flux being reduced, E</a:t>
            </a:r>
            <a:r>
              <a:rPr lang="en-US" baseline="-25000" dirty="0" smtClean="0">
                <a:latin typeface="+mj-lt"/>
              </a:rPr>
              <a:t>1</a:t>
            </a:r>
            <a:r>
              <a:rPr lang="en-US" dirty="0" smtClean="0">
                <a:latin typeface="+mj-lt"/>
              </a:rPr>
              <a:t> reduces in magnitude. As a result V</a:t>
            </a:r>
            <a:r>
              <a:rPr lang="en-US" baseline="-25000" dirty="0" smtClean="0">
                <a:latin typeface="+mj-lt"/>
              </a:rPr>
              <a:t>1</a:t>
            </a:r>
            <a:r>
              <a:rPr lang="en-US" dirty="0" smtClean="0">
                <a:latin typeface="+mj-lt"/>
              </a:rPr>
              <a:t> gets an upper hand over E</a:t>
            </a:r>
            <a:r>
              <a:rPr lang="en-US" baseline="-25000" dirty="0" smtClean="0">
                <a:latin typeface="+mj-lt"/>
              </a:rPr>
              <a:t>1</a:t>
            </a:r>
            <a:r>
              <a:rPr lang="en-US" dirty="0" smtClean="0">
                <a:latin typeface="+mj-lt"/>
              </a:rPr>
              <a:t> and a larger current I</a:t>
            </a:r>
            <a:r>
              <a:rPr lang="en-US" baseline="-25000" dirty="0" smtClean="0">
                <a:latin typeface="+mj-lt"/>
              </a:rPr>
              <a:t>1</a:t>
            </a:r>
            <a:r>
              <a:rPr lang="en-US" dirty="0" smtClean="0">
                <a:latin typeface="+mj-lt"/>
              </a:rPr>
              <a:t> = I</a:t>
            </a:r>
            <a:r>
              <a:rPr lang="en-US" baseline="-25000" dirty="0" smtClean="0">
                <a:latin typeface="+mj-lt"/>
              </a:rPr>
              <a:t>0</a:t>
            </a:r>
            <a:r>
              <a:rPr lang="en-US" dirty="0" smtClean="0">
                <a:latin typeface="+mj-lt"/>
              </a:rPr>
              <a:t> + I</a:t>
            </a:r>
            <a:r>
              <a:rPr lang="en-US" baseline="-25000" dirty="0" smtClean="0">
                <a:latin typeface="+mj-lt"/>
              </a:rPr>
              <a:t>2</a:t>
            </a:r>
            <a:r>
              <a:rPr lang="en-US" dirty="0" smtClean="0">
                <a:latin typeface="+mj-lt"/>
              </a:rPr>
              <a:t>’ is drawn, where  I</a:t>
            </a:r>
            <a:r>
              <a:rPr lang="en-US" baseline="-25000" dirty="0" smtClean="0">
                <a:latin typeface="+mj-lt"/>
              </a:rPr>
              <a:t>2</a:t>
            </a:r>
            <a:r>
              <a:rPr lang="en-US" dirty="0" smtClean="0">
                <a:latin typeface="+mj-lt"/>
              </a:rPr>
              <a:t>’= -kI</a:t>
            </a:r>
            <a:r>
              <a:rPr lang="en-US" baseline="-25000" dirty="0" smtClean="0">
                <a:latin typeface="+mj-lt"/>
              </a:rPr>
              <a:t>2</a:t>
            </a:r>
            <a:r>
              <a:rPr lang="en-US" dirty="0" smtClean="0">
                <a:latin typeface="+mj-lt"/>
              </a:rPr>
              <a:t> is drawn for negating </a:t>
            </a:r>
            <a:r>
              <a:rPr lang="en-US" dirty="0" err="1" smtClean="0">
                <a:latin typeface="+mj-lt"/>
              </a:rPr>
              <a:t>mmf</a:t>
            </a:r>
            <a:r>
              <a:rPr lang="en-US" dirty="0" smtClean="0">
                <a:latin typeface="+mj-lt"/>
              </a:rPr>
              <a:t> setup by secondary current I</a:t>
            </a:r>
            <a:r>
              <a:rPr lang="en-US" baseline="-25000" dirty="0" smtClean="0">
                <a:latin typeface="+mj-lt"/>
              </a:rPr>
              <a:t>2</a:t>
            </a:r>
            <a:r>
              <a:rPr lang="en-US" dirty="0" smtClean="0">
                <a:latin typeface="+mj-lt"/>
              </a:rPr>
              <a:t>.</a:t>
            </a:r>
          </a:p>
          <a:p>
            <a:pPr algn="just"/>
            <a:r>
              <a:rPr lang="en-US" dirty="0" smtClean="0">
                <a:latin typeface="+mj-lt"/>
              </a:rPr>
              <a:t>Flux </a:t>
            </a:r>
            <a:r>
              <a:rPr lang="el-GR" dirty="0" smtClean="0">
                <a:latin typeface="Calibri" pitchFamily="34" charset="0"/>
              </a:rPr>
              <a:t>φ</a:t>
            </a:r>
            <a:r>
              <a:rPr lang="en-US" baseline="-25000" dirty="0" smtClean="0">
                <a:latin typeface="Calibri" pitchFamily="34" charset="0"/>
              </a:rPr>
              <a:t>2</a:t>
            </a:r>
            <a:r>
              <a:rPr lang="en-US" baseline="30000" dirty="0" smtClean="0">
                <a:latin typeface="Calibri" pitchFamily="34" charset="0"/>
              </a:rPr>
              <a:t>’ </a:t>
            </a:r>
            <a:r>
              <a:rPr lang="en-US" dirty="0" smtClean="0">
                <a:latin typeface="+mj-lt"/>
              </a:rPr>
              <a:t>being equal but opposite to </a:t>
            </a:r>
            <a:r>
              <a:rPr lang="el-GR" dirty="0" smtClean="0">
                <a:latin typeface="Calibri" pitchFamily="34" charset="0"/>
              </a:rPr>
              <a:t>φ</a:t>
            </a:r>
            <a:r>
              <a:rPr lang="en-US" baseline="-25000" dirty="0" smtClean="0">
                <a:latin typeface="Calibri" pitchFamily="34" charset="0"/>
              </a:rPr>
              <a:t>2,</a:t>
            </a:r>
            <a:r>
              <a:rPr lang="en-US" dirty="0" smtClean="0">
                <a:latin typeface="Calibri" pitchFamily="34" charset="0"/>
              </a:rPr>
              <a:t> net flux (hence flux density) in the core remains almost constant, from no load to full load.</a:t>
            </a:r>
            <a:endParaRPr lang="en-US" dirty="0" smtClean="0">
              <a:latin typeface="+mj-lt"/>
            </a:endParaRPr>
          </a:p>
          <a:p>
            <a:pPr algn="just"/>
            <a:r>
              <a:rPr lang="en-US" baseline="-25000" dirty="0" smtClean="0">
                <a:latin typeface="Calibri" pitchFamily="34" charset="0"/>
              </a:rPr>
              <a:t> </a:t>
            </a:r>
            <a:r>
              <a:rPr lang="en-US" dirty="0" smtClean="0">
                <a:latin typeface="Calibri" pitchFamily="34" charset="0"/>
              </a:rPr>
              <a:t> </a:t>
            </a:r>
            <a:r>
              <a:rPr lang="en-US" dirty="0" err="1" smtClean="0">
                <a:latin typeface="Calibri" pitchFamily="34" charset="0"/>
              </a:rPr>
              <a:t>W</a:t>
            </a:r>
            <a:r>
              <a:rPr lang="en-US" sz="2200" baseline="-25000" dirty="0" err="1" smtClean="0">
                <a:latin typeface="Calibri" pitchFamily="34" charset="0"/>
              </a:rPr>
              <a:t>Eddy</a:t>
            </a:r>
            <a:r>
              <a:rPr lang="en-US" dirty="0" smtClean="0">
                <a:latin typeface="Calibri" pitchFamily="34" charset="0"/>
              </a:rPr>
              <a:t>(</a:t>
            </a:r>
            <a:r>
              <a:rPr lang="el-GR" dirty="0" smtClean="0">
                <a:latin typeface="Calibri"/>
              </a:rPr>
              <a:t>α</a:t>
            </a:r>
            <a:r>
              <a:rPr lang="en-US" dirty="0" smtClean="0">
                <a:latin typeface="Calibri" pitchFamily="34" charset="0"/>
              </a:rPr>
              <a:t>B</a:t>
            </a:r>
            <a:r>
              <a:rPr lang="en-US" baseline="30000" dirty="0" smtClean="0">
                <a:latin typeface="Calibri" pitchFamily="34" charset="0"/>
              </a:rPr>
              <a:t>2</a:t>
            </a:r>
            <a:r>
              <a:rPr lang="en-US" dirty="0" smtClean="0">
                <a:latin typeface="Calibri" pitchFamily="34" charset="0"/>
              </a:rPr>
              <a:t>) &amp; </a:t>
            </a:r>
            <a:r>
              <a:rPr lang="en-US" dirty="0" err="1" smtClean="0">
                <a:latin typeface="Calibri" pitchFamily="34" charset="0"/>
              </a:rPr>
              <a:t>W</a:t>
            </a:r>
            <a:r>
              <a:rPr lang="en-US" sz="2200" baseline="-25000" dirty="0" err="1" smtClean="0">
                <a:latin typeface="Calibri" pitchFamily="34" charset="0"/>
              </a:rPr>
              <a:t>hysteresis</a:t>
            </a:r>
            <a:r>
              <a:rPr lang="en-US" dirty="0" smtClean="0">
                <a:latin typeface="Calibri" pitchFamily="34" charset="0"/>
              </a:rPr>
              <a:t> (</a:t>
            </a:r>
            <a:r>
              <a:rPr lang="el-GR" dirty="0" smtClean="0">
                <a:latin typeface="Calibri"/>
              </a:rPr>
              <a:t>α</a:t>
            </a:r>
            <a:r>
              <a:rPr lang="en-US" dirty="0" smtClean="0">
                <a:latin typeface="Calibri" pitchFamily="34" charset="0"/>
              </a:rPr>
              <a:t>B</a:t>
            </a:r>
            <a:r>
              <a:rPr lang="en-US" baseline="30000" dirty="0" smtClean="0">
                <a:latin typeface="Calibri" pitchFamily="34" charset="0"/>
              </a:rPr>
              <a:t>1.6</a:t>
            </a:r>
            <a:r>
              <a:rPr lang="en-US" dirty="0" smtClean="0">
                <a:latin typeface="Calibri" pitchFamily="34" charset="0"/>
              </a:rPr>
              <a:t>) are constant. </a:t>
            </a:r>
            <a:endParaRPr lang="en-US" baseline="-25000" dirty="0" smtClean="0">
              <a:latin typeface="Calibri" pitchFamily="34" charset="0"/>
            </a:endParaRPr>
          </a:p>
          <a:p>
            <a:pPr algn="just"/>
            <a:endParaRPr lang="en-US" dirty="0"/>
          </a:p>
        </p:txBody>
      </p:sp>
      <p:sp>
        <p:nvSpPr>
          <p:cNvPr id="4" name="Title 1"/>
          <p:cNvSpPr>
            <a:spLocks noGrp="1"/>
          </p:cNvSpPr>
          <p:nvPr>
            <p:ph type="title"/>
          </p:nvPr>
        </p:nvSpPr>
        <p:spPr>
          <a:xfrm>
            <a:off x="457200" y="76200"/>
            <a:ext cx="7467600" cy="411162"/>
          </a:xfrm>
        </p:spPr>
        <p:txBody>
          <a:bodyPr>
            <a:noAutofit/>
          </a:bodyPr>
          <a:lstStyle/>
          <a:p>
            <a:r>
              <a:rPr lang="en-US" sz="2400" b="1" dirty="0" smtClean="0"/>
              <a:t>Theory of transformer operation </a:t>
            </a:r>
            <a:r>
              <a:rPr lang="en-US" sz="2000" b="1" dirty="0" smtClean="0"/>
              <a:t>(</a:t>
            </a:r>
            <a:r>
              <a:rPr lang="en-US" sz="2000" b="1" dirty="0" err="1" smtClean="0"/>
              <a:t>Contd</a:t>
            </a:r>
            <a:r>
              <a:rPr lang="en-US" sz="2000" b="1" dirty="0" smtClean="0"/>
              <a:t>…):</a:t>
            </a:r>
            <a:endParaRPr lang="en-US" sz="2400" b="1" dirty="0"/>
          </a:p>
        </p:txBody>
      </p:sp>
      <p:cxnSp>
        <p:nvCxnSpPr>
          <p:cNvPr id="6" name="Straight Arrow Connector 5"/>
          <p:cNvCxnSpPr/>
          <p:nvPr/>
        </p:nvCxnSpPr>
        <p:spPr>
          <a:xfrm>
            <a:off x="1335741" y="39624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97541" y="3969777"/>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051" name="Picture 3"/>
          <p:cNvPicPr>
            <a:picLocks noChangeAspect="1" noChangeArrowheads="1"/>
          </p:cNvPicPr>
          <p:nvPr/>
        </p:nvPicPr>
        <p:blipFill>
          <a:blip r:embed="rId2" cstate="print"/>
          <a:srcRect/>
          <a:stretch>
            <a:fillRect/>
          </a:stretch>
        </p:blipFill>
        <p:spPr bwMode="auto">
          <a:xfrm>
            <a:off x="5494020" y="685800"/>
            <a:ext cx="3268980" cy="1676400"/>
          </a:xfrm>
          <a:prstGeom prst="rect">
            <a:avLst/>
          </a:prstGeom>
          <a:noFill/>
          <a:ln w="9525">
            <a:noFill/>
            <a:miter lim="800000"/>
            <a:headEnd/>
            <a:tailEnd/>
          </a:ln>
          <a:effectLst/>
        </p:spPr>
      </p:pic>
      <p:pic>
        <p:nvPicPr>
          <p:cNvPr id="2053" name="Picture 5"/>
          <p:cNvPicPr>
            <a:picLocks noChangeAspect="1" noChangeArrowheads="1"/>
          </p:cNvPicPr>
          <p:nvPr/>
        </p:nvPicPr>
        <p:blipFill>
          <a:blip r:embed="rId3" cstate="print"/>
          <a:srcRect/>
          <a:stretch>
            <a:fillRect/>
          </a:stretch>
        </p:blipFill>
        <p:spPr bwMode="auto">
          <a:xfrm>
            <a:off x="5538801" y="2667000"/>
            <a:ext cx="3224199" cy="1981200"/>
          </a:xfrm>
          <a:prstGeom prst="rect">
            <a:avLst/>
          </a:prstGeom>
          <a:noFill/>
          <a:ln w="9525">
            <a:noFill/>
            <a:miter lim="800000"/>
            <a:headEnd/>
            <a:tailEnd/>
          </a:ln>
          <a:effectLst/>
        </p:spPr>
      </p:pic>
      <p:pic>
        <p:nvPicPr>
          <p:cNvPr id="2054" name="Picture 6"/>
          <p:cNvPicPr>
            <a:picLocks noChangeAspect="1" noChangeArrowheads="1"/>
          </p:cNvPicPr>
          <p:nvPr/>
        </p:nvPicPr>
        <p:blipFill>
          <a:blip r:embed="rId4" cstate="print"/>
          <a:srcRect/>
          <a:stretch>
            <a:fillRect/>
          </a:stretch>
        </p:blipFill>
        <p:spPr bwMode="auto">
          <a:xfrm>
            <a:off x="6781800" y="4668890"/>
            <a:ext cx="1371600" cy="21891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95400" y="4800600"/>
            <a:ext cx="1600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6477000" cy="411162"/>
          </a:xfrm>
        </p:spPr>
        <p:txBody>
          <a:bodyPr>
            <a:normAutofit fontScale="90000"/>
          </a:bodyPr>
          <a:lstStyle/>
          <a:p>
            <a:r>
              <a:rPr lang="en-US" b="1" dirty="0" smtClean="0"/>
              <a:t>Emf equation of a transformer:</a:t>
            </a:r>
            <a:endParaRPr lang="en-US" b="1" dirty="0"/>
          </a:p>
        </p:txBody>
      </p:sp>
      <p:pic>
        <p:nvPicPr>
          <p:cNvPr id="15362" name="Picture 2"/>
          <p:cNvPicPr>
            <a:picLocks noGrp="1" noChangeAspect="1" noChangeArrowheads="1"/>
          </p:cNvPicPr>
          <p:nvPr>
            <p:ph sz="quarter" idx="1"/>
          </p:nvPr>
        </p:nvPicPr>
        <p:blipFill>
          <a:blip r:embed="rId2" cstate="print"/>
          <a:srcRect/>
          <a:stretch>
            <a:fillRect/>
          </a:stretch>
        </p:blipFill>
        <p:spPr bwMode="auto">
          <a:xfrm>
            <a:off x="5343525" y="762000"/>
            <a:ext cx="2962275" cy="1943100"/>
          </a:xfrm>
          <a:prstGeom prst="rect">
            <a:avLst/>
          </a:prstGeom>
          <a:noFill/>
          <a:ln w="9525">
            <a:noFill/>
            <a:miter lim="800000"/>
            <a:headEnd/>
            <a:tailEnd/>
          </a:ln>
          <a:effectLst/>
        </p:spPr>
      </p:pic>
      <p:sp>
        <p:nvSpPr>
          <p:cNvPr id="6" name="TextBox 5"/>
          <p:cNvSpPr txBox="1"/>
          <p:nvPr/>
        </p:nvSpPr>
        <p:spPr>
          <a:xfrm>
            <a:off x="228600" y="762000"/>
            <a:ext cx="5029200" cy="5678478"/>
          </a:xfrm>
          <a:prstGeom prst="rect">
            <a:avLst/>
          </a:prstGeom>
          <a:noFill/>
        </p:spPr>
        <p:txBody>
          <a:bodyPr wrap="square" rtlCol="0">
            <a:spAutoFit/>
          </a:bodyPr>
          <a:lstStyle/>
          <a:p>
            <a:pPr>
              <a:buFont typeface="Courier New" pitchFamily="49" charset="0"/>
              <a:buChar char="o"/>
            </a:pPr>
            <a:r>
              <a:rPr lang="en-US" sz="2200" dirty="0" smtClean="0"/>
              <a:t> Flux setup in the core varies</a:t>
            </a:r>
          </a:p>
          <a:p>
            <a:r>
              <a:rPr lang="en-US" sz="2200" dirty="0" smtClean="0"/>
              <a:t>    </a:t>
            </a:r>
            <a:r>
              <a:rPr lang="en-US" sz="2200" dirty="0" err="1" smtClean="0"/>
              <a:t>sinusoidally</a:t>
            </a:r>
            <a:r>
              <a:rPr lang="en-US" sz="2200" dirty="0" smtClean="0"/>
              <a:t> &amp; given by </a:t>
            </a:r>
          </a:p>
          <a:p>
            <a:r>
              <a:rPr lang="en-US" sz="2000" dirty="0" smtClean="0"/>
              <a:t>    </a:t>
            </a:r>
            <a:r>
              <a:rPr lang="en-US" sz="2000" dirty="0" smtClean="0">
                <a:latin typeface="+mj-lt"/>
                <a:cs typeface="Arial"/>
              </a:rPr>
              <a:t>ø = </a:t>
            </a:r>
            <a:r>
              <a:rPr lang="el-GR" sz="2000" dirty="0" smtClean="0">
                <a:latin typeface="+mj-lt"/>
                <a:cs typeface="Arial"/>
              </a:rPr>
              <a:t>Φ</a:t>
            </a:r>
            <a:r>
              <a:rPr lang="en-US" sz="2000" dirty="0" smtClean="0">
                <a:latin typeface="+mj-lt"/>
                <a:cs typeface="Arial"/>
              </a:rPr>
              <a:t>m </a:t>
            </a:r>
            <a:r>
              <a:rPr lang="en-US" sz="2000" dirty="0" err="1" smtClean="0">
                <a:latin typeface="+mj-lt"/>
                <a:cs typeface="Arial"/>
              </a:rPr>
              <a:t>cos</a:t>
            </a:r>
            <a:r>
              <a:rPr lang="el-GR" sz="2000" dirty="0" smtClean="0">
                <a:latin typeface="+mj-lt"/>
                <a:cs typeface="Arial"/>
              </a:rPr>
              <a:t>ω</a:t>
            </a:r>
            <a:r>
              <a:rPr lang="en-US" sz="2000" dirty="0" smtClean="0">
                <a:latin typeface="+mj-lt"/>
                <a:cs typeface="Arial"/>
              </a:rPr>
              <a:t>t ..As </a:t>
            </a:r>
            <a:r>
              <a:rPr lang="en-US" sz="2000" dirty="0" smtClean="0">
                <a:cs typeface="Arial"/>
              </a:rPr>
              <a:t>ø</a:t>
            </a:r>
            <a:r>
              <a:rPr lang="en-US" sz="2000" baseline="-25000" dirty="0" smtClean="0">
                <a:cs typeface="Arial"/>
              </a:rPr>
              <a:t>0</a:t>
            </a:r>
            <a:r>
              <a:rPr lang="en-US" sz="2000" dirty="0" smtClean="0">
                <a:cs typeface="Arial"/>
              </a:rPr>
              <a:t> = </a:t>
            </a:r>
            <a:r>
              <a:rPr lang="el-GR" sz="2000" dirty="0" smtClean="0">
                <a:cs typeface="Arial"/>
              </a:rPr>
              <a:t>Φ</a:t>
            </a:r>
            <a:r>
              <a:rPr lang="en-US" sz="2000" dirty="0" smtClean="0">
                <a:cs typeface="Arial"/>
              </a:rPr>
              <a:t>m &amp; ø</a:t>
            </a:r>
            <a:r>
              <a:rPr lang="el-GR" sz="2000" baseline="-25000" dirty="0" smtClean="0">
                <a:latin typeface="+mj-lt"/>
                <a:cs typeface="Arial"/>
              </a:rPr>
              <a:t>π</a:t>
            </a:r>
            <a:r>
              <a:rPr lang="en-US" sz="2000" baseline="-25000" dirty="0" smtClean="0">
                <a:latin typeface="+mj-lt"/>
                <a:cs typeface="Arial"/>
              </a:rPr>
              <a:t>/2 </a:t>
            </a:r>
            <a:r>
              <a:rPr lang="en-US" sz="2000" dirty="0" smtClean="0">
                <a:cs typeface="Arial"/>
              </a:rPr>
              <a:t>= 0</a:t>
            </a:r>
          </a:p>
          <a:p>
            <a:endParaRPr lang="en-US" sz="2000" dirty="0" smtClean="0">
              <a:latin typeface="+mj-lt"/>
              <a:cs typeface="Arial"/>
            </a:endParaRPr>
          </a:p>
          <a:p>
            <a:pPr>
              <a:buFont typeface="Courier New" pitchFamily="49" charset="0"/>
              <a:buChar char="o"/>
            </a:pPr>
            <a:r>
              <a:rPr lang="en-US" sz="2000" dirty="0" smtClean="0">
                <a:latin typeface="+mj-lt"/>
                <a:cs typeface="Arial"/>
              </a:rPr>
              <a:t>EMF induced in a winding , as per</a:t>
            </a:r>
          </a:p>
          <a:p>
            <a:r>
              <a:rPr lang="en-US" sz="2000" dirty="0" smtClean="0">
                <a:latin typeface="+mj-lt"/>
                <a:cs typeface="Arial"/>
              </a:rPr>
              <a:t>   law’s of EMI is    e = - d(</a:t>
            </a:r>
            <a:r>
              <a:rPr lang="en-US" sz="2000" dirty="0" err="1" smtClean="0">
                <a:latin typeface="+mj-lt"/>
                <a:cs typeface="Arial"/>
              </a:rPr>
              <a:t>N</a:t>
            </a:r>
            <a:r>
              <a:rPr lang="en-US" sz="2000" dirty="0" err="1" smtClean="0">
                <a:cs typeface="Arial"/>
              </a:rPr>
              <a:t>ø</a:t>
            </a:r>
            <a:r>
              <a:rPr lang="en-US" sz="2000" dirty="0" smtClean="0">
                <a:cs typeface="Arial"/>
              </a:rPr>
              <a:t>)/</a:t>
            </a:r>
            <a:r>
              <a:rPr lang="en-US" sz="2000" dirty="0" err="1" smtClean="0">
                <a:cs typeface="Arial"/>
              </a:rPr>
              <a:t>dt</a:t>
            </a:r>
            <a:r>
              <a:rPr lang="en-US" sz="2000" dirty="0" smtClean="0">
                <a:cs typeface="Arial"/>
              </a:rPr>
              <a:t> </a:t>
            </a:r>
          </a:p>
          <a:p>
            <a:r>
              <a:rPr lang="en-US" sz="2000" dirty="0" smtClean="0">
                <a:latin typeface="+mj-lt"/>
                <a:cs typeface="Arial"/>
              </a:rPr>
              <a:t>		or  e = - d(N</a:t>
            </a:r>
            <a:r>
              <a:rPr lang="el-GR" sz="2000" dirty="0" smtClean="0">
                <a:cs typeface="Arial"/>
              </a:rPr>
              <a:t>Φ</a:t>
            </a:r>
            <a:r>
              <a:rPr lang="en-US" sz="2000" baseline="-25000" dirty="0" smtClean="0">
                <a:cs typeface="Arial"/>
              </a:rPr>
              <a:t>m</a:t>
            </a:r>
            <a:r>
              <a:rPr lang="en-US" sz="2000" dirty="0" smtClean="0">
                <a:cs typeface="Arial"/>
              </a:rPr>
              <a:t> </a:t>
            </a:r>
            <a:r>
              <a:rPr lang="en-US" sz="2000" dirty="0" err="1" smtClean="0">
                <a:cs typeface="Arial"/>
              </a:rPr>
              <a:t>cos</a:t>
            </a:r>
            <a:r>
              <a:rPr lang="el-GR" sz="2000" dirty="0" smtClean="0">
                <a:cs typeface="Arial"/>
              </a:rPr>
              <a:t>ω</a:t>
            </a:r>
            <a:r>
              <a:rPr lang="en-US" sz="2000" dirty="0" smtClean="0">
                <a:cs typeface="Arial"/>
              </a:rPr>
              <a:t>t)</a:t>
            </a:r>
          </a:p>
          <a:p>
            <a:r>
              <a:rPr lang="en-US" sz="2000" dirty="0" smtClean="0">
                <a:cs typeface="Arial"/>
              </a:rPr>
              <a:t>		or  e = N</a:t>
            </a:r>
            <a:r>
              <a:rPr lang="el-GR" sz="2000" dirty="0" smtClean="0">
                <a:cs typeface="Arial"/>
              </a:rPr>
              <a:t>ωΦ</a:t>
            </a:r>
            <a:r>
              <a:rPr lang="en-US" sz="2000" baseline="-25000" dirty="0" err="1" smtClean="0">
                <a:cs typeface="Arial"/>
              </a:rPr>
              <a:t>m</a:t>
            </a:r>
            <a:r>
              <a:rPr lang="en-US" sz="2000" dirty="0" err="1" smtClean="0">
                <a:cs typeface="Arial"/>
              </a:rPr>
              <a:t>sin</a:t>
            </a:r>
            <a:r>
              <a:rPr lang="el-GR" sz="2000" dirty="0" smtClean="0">
                <a:cs typeface="Arial"/>
              </a:rPr>
              <a:t>ω</a:t>
            </a:r>
            <a:r>
              <a:rPr lang="en-US" sz="2000" dirty="0" smtClean="0">
                <a:cs typeface="Arial"/>
              </a:rPr>
              <a:t>t </a:t>
            </a:r>
          </a:p>
          <a:p>
            <a:r>
              <a:rPr lang="en-US" sz="2000" dirty="0" smtClean="0">
                <a:latin typeface="+mj-lt"/>
                <a:cs typeface="Arial"/>
              </a:rPr>
              <a:t> The equation is in form, e = </a:t>
            </a:r>
            <a:r>
              <a:rPr lang="en-US" sz="2000" dirty="0" err="1" smtClean="0">
                <a:latin typeface="+mj-lt"/>
                <a:cs typeface="Arial"/>
              </a:rPr>
              <a:t>E</a:t>
            </a:r>
            <a:r>
              <a:rPr lang="en-US" sz="2000" baseline="-25000" dirty="0" err="1" smtClean="0">
                <a:latin typeface="+mj-lt"/>
                <a:cs typeface="Arial"/>
              </a:rPr>
              <a:t>m</a:t>
            </a:r>
            <a:r>
              <a:rPr lang="en-US" sz="2000" dirty="0" err="1" smtClean="0">
                <a:latin typeface="+mj-lt"/>
                <a:cs typeface="Arial"/>
              </a:rPr>
              <a:t>sin</a:t>
            </a:r>
            <a:r>
              <a:rPr lang="el-GR" sz="2000" dirty="0" smtClean="0">
                <a:cs typeface="Arial"/>
              </a:rPr>
              <a:t> ω</a:t>
            </a:r>
            <a:r>
              <a:rPr lang="en-US" sz="2000" dirty="0" smtClean="0">
                <a:cs typeface="Arial"/>
              </a:rPr>
              <a:t>t</a:t>
            </a:r>
          </a:p>
          <a:p>
            <a:r>
              <a:rPr lang="en-US" sz="2000" dirty="0" smtClean="0">
                <a:latin typeface="+mj-lt"/>
                <a:cs typeface="Arial"/>
              </a:rPr>
              <a:t>  i.e. </a:t>
            </a:r>
            <a:r>
              <a:rPr lang="en-US" sz="2000" dirty="0" err="1" smtClean="0">
                <a:latin typeface="+mj-lt"/>
                <a:cs typeface="Arial"/>
              </a:rPr>
              <a:t>E</a:t>
            </a:r>
            <a:r>
              <a:rPr lang="en-US" sz="2000" baseline="-25000" dirty="0" err="1" smtClean="0">
                <a:latin typeface="+mj-lt"/>
                <a:cs typeface="Arial"/>
              </a:rPr>
              <a:t>m</a:t>
            </a:r>
            <a:r>
              <a:rPr lang="en-US" sz="2000" dirty="0" smtClean="0">
                <a:latin typeface="+mj-lt"/>
                <a:cs typeface="Arial"/>
              </a:rPr>
              <a:t> = </a:t>
            </a:r>
            <a:r>
              <a:rPr lang="en-US" sz="2000" dirty="0" smtClean="0">
                <a:cs typeface="Arial"/>
              </a:rPr>
              <a:t>N</a:t>
            </a:r>
            <a:r>
              <a:rPr lang="el-GR" sz="2000" dirty="0" smtClean="0">
                <a:cs typeface="Arial"/>
              </a:rPr>
              <a:t>ωΦ</a:t>
            </a:r>
            <a:r>
              <a:rPr lang="en-US" sz="2000" baseline="-25000" dirty="0" smtClean="0">
                <a:cs typeface="Arial"/>
              </a:rPr>
              <a:t>m</a:t>
            </a:r>
            <a:r>
              <a:rPr lang="en-US" sz="2000" dirty="0" smtClean="0">
                <a:cs typeface="Arial"/>
              </a:rPr>
              <a:t> = 2</a:t>
            </a:r>
            <a:r>
              <a:rPr lang="el-GR" sz="2000" dirty="0" smtClean="0">
                <a:cs typeface="Arial"/>
              </a:rPr>
              <a:t>π</a:t>
            </a:r>
            <a:r>
              <a:rPr lang="en-US" sz="2000" dirty="0" err="1" smtClean="0">
                <a:cs typeface="Arial"/>
              </a:rPr>
              <a:t>Nf</a:t>
            </a:r>
            <a:r>
              <a:rPr lang="el-GR" sz="2000" dirty="0" smtClean="0">
                <a:cs typeface="Arial"/>
              </a:rPr>
              <a:t>Φ</a:t>
            </a:r>
            <a:r>
              <a:rPr lang="en-US" sz="2000" baseline="-25000" dirty="0" smtClean="0">
                <a:cs typeface="Arial"/>
              </a:rPr>
              <a:t>m</a:t>
            </a:r>
            <a:r>
              <a:rPr lang="en-US" sz="2000" dirty="0" smtClean="0">
                <a:cs typeface="Arial"/>
              </a:rPr>
              <a:t>  </a:t>
            </a:r>
            <a:r>
              <a:rPr lang="en-US" sz="1100" dirty="0" smtClean="0">
                <a:cs typeface="Arial"/>
              </a:rPr>
              <a:t>(</a:t>
            </a:r>
            <a:r>
              <a:rPr lang="en-US" sz="1100" dirty="0" err="1" smtClean="0">
                <a:cs typeface="Arial"/>
              </a:rPr>
              <a:t>Em</a:t>
            </a:r>
            <a:r>
              <a:rPr lang="en-US" sz="1100" dirty="0" smtClean="0">
                <a:cs typeface="Arial"/>
              </a:rPr>
              <a:t>: Peak Value)</a:t>
            </a:r>
          </a:p>
          <a:p>
            <a:endParaRPr lang="en-US" sz="1100" dirty="0" smtClean="0">
              <a:latin typeface="+mj-lt"/>
              <a:cs typeface="Arial"/>
            </a:endParaRPr>
          </a:p>
          <a:p>
            <a:pPr>
              <a:buFont typeface="Courier New" pitchFamily="49" charset="0"/>
              <a:buChar char="o"/>
            </a:pPr>
            <a:r>
              <a:rPr lang="en-US" sz="2000" dirty="0" smtClean="0">
                <a:latin typeface="+mj-lt"/>
                <a:cs typeface="Arial"/>
              </a:rPr>
              <a:t>RMS value of EMF induced in winding,    </a:t>
            </a:r>
          </a:p>
          <a:p>
            <a:r>
              <a:rPr lang="en-US" sz="2000" dirty="0" smtClean="0">
                <a:latin typeface="+mj-lt"/>
                <a:cs typeface="Arial"/>
              </a:rPr>
              <a:t>      E</a:t>
            </a:r>
            <a:r>
              <a:rPr lang="en-US" sz="2000" baseline="-25000" dirty="0" smtClean="0">
                <a:latin typeface="+mj-lt"/>
                <a:cs typeface="Arial"/>
              </a:rPr>
              <a:t>ph</a:t>
            </a:r>
            <a:r>
              <a:rPr lang="en-US" sz="2000" dirty="0" smtClean="0">
                <a:latin typeface="+mj-lt"/>
                <a:cs typeface="Arial"/>
              </a:rPr>
              <a:t> = </a:t>
            </a:r>
            <a:r>
              <a:rPr lang="en-US" sz="2000" dirty="0" err="1" smtClean="0">
                <a:latin typeface="+mj-lt"/>
                <a:cs typeface="Arial"/>
              </a:rPr>
              <a:t>E</a:t>
            </a:r>
            <a:r>
              <a:rPr lang="en-US" sz="2000" baseline="-25000" dirty="0" err="1" smtClean="0">
                <a:latin typeface="+mj-lt"/>
                <a:cs typeface="Arial"/>
              </a:rPr>
              <a:t>m</a:t>
            </a:r>
            <a:r>
              <a:rPr lang="en-US" sz="2000" dirty="0" smtClean="0">
                <a:latin typeface="+mj-lt"/>
                <a:cs typeface="Arial"/>
              </a:rPr>
              <a:t>/√2 = (</a:t>
            </a:r>
            <a:r>
              <a:rPr lang="en-US" sz="2800" baseline="30000" dirty="0" smtClean="0">
                <a:cs typeface="Arial"/>
              </a:rPr>
              <a:t>2</a:t>
            </a:r>
            <a:r>
              <a:rPr lang="el-GR" sz="2800" baseline="30000" dirty="0" smtClean="0">
                <a:cs typeface="Arial"/>
              </a:rPr>
              <a:t>π</a:t>
            </a:r>
            <a:r>
              <a:rPr lang="en-US" sz="2800" dirty="0" smtClean="0">
                <a:cs typeface="Arial"/>
              </a:rPr>
              <a:t>/</a:t>
            </a:r>
            <a:r>
              <a:rPr lang="en-US" sz="2800" baseline="-25000" dirty="0" smtClean="0">
                <a:cs typeface="Arial"/>
              </a:rPr>
              <a:t>√2</a:t>
            </a:r>
            <a:r>
              <a:rPr lang="en-US" sz="2000" dirty="0" smtClean="0">
                <a:cs typeface="Arial"/>
              </a:rPr>
              <a:t>)</a:t>
            </a:r>
            <a:r>
              <a:rPr lang="en-US" sz="2000" dirty="0" err="1" smtClean="0">
                <a:cs typeface="Arial"/>
              </a:rPr>
              <a:t>Nf</a:t>
            </a:r>
            <a:r>
              <a:rPr lang="el-GR" sz="2000" dirty="0" smtClean="0">
                <a:cs typeface="Arial"/>
              </a:rPr>
              <a:t>Φ</a:t>
            </a:r>
            <a:r>
              <a:rPr lang="en-US" sz="2000" baseline="-25000" dirty="0" smtClean="0">
                <a:cs typeface="Arial"/>
              </a:rPr>
              <a:t>m</a:t>
            </a:r>
          </a:p>
          <a:p>
            <a:r>
              <a:rPr lang="en-US" sz="2000" dirty="0" smtClean="0">
                <a:cs typeface="Arial"/>
              </a:rPr>
              <a:t>Or  E</a:t>
            </a:r>
            <a:r>
              <a:rPr lang="en-US" sz="2000" baseline="-25000" dirty="0" smtClean="0">
                <a:cs typeface="Arial"/>
              </a:rPr>
              <a:t>ph</a:t>
            </a:r>
            <a:r>
              <a:rPr lang="en-US" sz="2000" dirty="0" smtClean="0">
                <a:cs typeface="Arial"/>
              </a:rPr>
              <a:t>=  4.44 </a:t>
            </a:r>
            <a:r>
              <a:rPr lang="en-US" sz="2000" dirty="0" err="1" smtClean="0">
                <a:cs typeface="Arial"/>
              </a:rPr>
              <a:t>Nf</a:t>
            </a:r>
            <a:r>
              <a:rPr lang="el-GR" sz="2000" dirty="0" smtClean="0">
                <a:cs typeface="Arial"/>
              </a:rPr>
              <a:t>Φ</a:t>
            </a:r>
            <a:r>
              <a:rPr lang="en-US" sz="2000" baseline="-25000" dirty="0" smtClean="0">
                <a:cs typeface="Arial"/>
              </a:rPr>
              <a:t>m        </a:t>
            </a:r>
            <a:r>
              <a:rPr lang="en-US" sz="2000" dirty="0" smtClean="0">
                <a:cs typeface="Arial"/>
              </a:rPr>
              <a:t> …EMF Equation</a:t>
            </a:r>
          </a:p>
          <a:p>
            <a:endParaRPr lang="en-US" sz="2000" dirty="0" smtClean="0">
              <a:latin typeface="+mj-lt"/>
              <a:cs typeface="Arial"/>
            </a:endParaRPr>
          </a:p>
          <a:p>
            <a:pPr>
              <a:buFont typeface="Courier New" pitchFamily="49" charset="0"/>
              <a:buChar char="o"/>
            </a:pPr>
            <a:r>
              <a:rPr lang="en-US" sz="2000" dirty="0" smtClean="0">
                <a:latin typeface="+mj-lt"/>
                <a:cs typeface="Arial"/>
              </a:rPr>
              <a:t> Prim. </a:t>
            </a:r>
            <a:r>
              <a:rPr lang="en-US" sz="2000" dirty="0" err="1" smtClean="0">
                <a:latin typeface="+mj-lt"/>
                <a:cs typeface="Arial"/>
              </a:rPr>
              <a:t>wdg</a:t>
            </a:r>
            <a:r>
              <a:rPr lang="en-US" sz="2000" dirty="0" smtClean="0">
                <a:latin typeface="+mj-lt"/>
                <a:cs typeface="Arial"/>
              </a:rPr>
              <a:t>. emf, E</a:t>
            </a:r>
            <a:r>
              <a:rPr lang="en-US" sz="2000" baseline="-25000" dirty="0" smtClean="0">
                <a:latin typeface="+mj-lt"/>
                <a:cs typeface="Arial"/>
              </a:rPr>
              <a:t>1</a:t>
            </a:r>
            <a:r>
              <a:rPr lang="en-US" sz="2000" dirty="0" smtClean="0">
                <a:latin typeface="+mj-lt"/>
                <a:cs typeface="Arial"/>
              </a:rPr>
              <a:t> = 4.44</a:t>
            </a:r>
            <a:r>
              <a:rPr lang="en-US" sz="2000" dirty="0" smtClean="0">
                <a:cs typeface="Arial"/>
              </a:rPr>
              <a:t>N</a:t>
            </a:r>
            <a:r>
              <a:rPr lang="en-US" sz="2000" baseline="-25000" dirty="0" smtClean="0">
                <a:cs typeface="Arial"/>
              </a:rPr>
              <a:t>1</a:t>
            </a:r>
            <a:r>
              <a:rPr lang="en-US" sz="2000" dirty="0" smtClean="0">
                <a:cs typeface="Arial"/>
              </a:rPr>
              <a:t>f</a:t>
            </a:r>
            <a:r>
              <a:rPr lang="el-GR" sz="2000" dirty="0" smtClean="0">
                <a:cs typeface="Arial"/>
              </a:rPr>
              <a:t>Φ</a:t>
            </a:r>
            <a:r>
              <a:rPr lang="en-US" sz="2000" baseline="-25000" dirty="0" smtClean="0">
                <a:cs typeface="Arial"/>
              </a:rPr>
              <a:t>m</a:t>
            </a:r>
            <a:r>
              <a:rPr lang="en-US" sz="2000" dirty="0" smtClean="0">
                <a:latin typeface="+mj-lt"/>
                <a:cs typeface="Arial"/>
              </a:rPr>
              <a:t>  volts,  &amp; Second. </a:t>
            </a:r>
            <a:r>
              <a:rPr lang="en-US" sz="2000" dirty="0" err="1" smtClean="0">
                <a:latin typeface="+mj-lt"/>
                <a:cs typeface="Arial"/>
              </a:rPr>
              <a:t>wdg</a:t>
            </a:r>
            <a:r>
              <a:rPr lang="en-US" sz="2000" dirty="0" smtClean="0">
                <a:latin typeface="+mj-lt"/>
                <a:cs typeface="Arial"/>
              </a:rPr>
              <a:t>. emf, E</a:t>
            </a:r>
            <a:r>
              <a:rPr lang="en-US" sz="2000" baseline="-25000" dirty="0" smtClean="0">
                <a:latin typeface="+mj-lt"/>
                <a:cs typeface="Arial"/>
              </a:rPr>
              <a:t>2</a:t>
            </a:r>
            <a:r>
              <a:rPr lang="en-US" sz="2000" dirty="0" smtClean="0">
                <a:latin typeface="+mj-lt"/>
                <a:cs typeface="Arial"/>
              </a:rPr>
              <a:t> = 4.44</a:t>
            </a:r>
            <a:r>
              <a:rPr lang="en-US" sz="2000" dirty="0" smtClean="0">
                <a:cs typeface="Arial"/>
              </a:rPr>
              <a:t>N</a:t>
            </a:r>
            <a:r>
              <a:rPr lang="en-US" sz="2000" baseline="-25000" dirty="0" smtClean="0">
                <a:cs typeface="Arial"/>
              </a:rPr>
              <a:t>2</a:t>
            </a:r>
            <a:r>
              <a:rPr lang="en-US" sz="2000" dirty="0" smtClean="0">
                <a:cs typeface="Arial"/>
              </a:rPr>
              <a:t>f</a:t>
            </a:r>
            <a:r>
              <a:rPr lang="el-GR" sz="2000" dirty="0" smtClean="0">
                <a:cs typeface="Arial"/>
              </a:rPr>
              <a:t>Φ</a:t>
            </a:r>
            <a:r>
              <a:rPr lang="en-US" sz="2000" baseline="-25000" dirty="0" err="1" smtClean="0">
                <a:cs typeface="Arial"/>
              </a:rPr>
              <a:t>m</a:t>
            </a:r>
            <a:r>
              <a:rPr lang="en-US" sz="2000" dirty="0" err="1" smtClean="0">
                <a:latin typeface="+mj-lt"/>
                <a:cs typeface="Arial"/>
              </a:rPr>
              <a:t>volts</a:t>
            </a:r>
            <a:r>
              <a:rPr lang="en-US" sz="2000" dirty="0" smtClean="0">
                <a:latin typeface="+mj-lt"/>
                <a:cs typeface="Arial"/>
              </a:rPr>
              <a:t> </a:t>
            </a:r>
          </a:p>
          <a:p>
            <a:pPr>
              <a:buFont typeface="Courier New" pitchFamily="49" charset="0"/>
              <a:buChar char="o"/>
            </a:pPr>
            <a:endParaRPr lang="en-US" sz="2000" dirty="0">
              <a:latin typeface="+mj-lt"/>
            </a:endParaRPr>
          </a:p>
        </p:txBody>
      </p:sp>
      <p:pic>
        <p:nvPicPr>
          <p:cNvPr id="15363" name="Picture 3"/>
          <p:cNvPicPr>
            <a:picLocks noChangeAspect="1" noChangeArrowheads="1"/>
          </p:cNvPicPr>
          <p:nvPr/>
        </p:nvPicPr>
        <p:blipFill>
          <a:blip r:embed="rId3" cstate="print"/>
          <a:srcRect/>
          <a:stretch>
            <a:fillRect/>
          </a:stretch>
        </p:blipFill>
        <p:spPr bwMode="auto">
          <a:xfrm>
            <a:off x="5410200" y="3771900"/>
            <a:ext cx="2895600" cy="1866900"/>
          </a:xfrm>
          <a:prstGeom prst="rect">
            <a:avLst/>
          </a:prstGeom>
          <a:noFill/>
          <a:ln w="9525">
            <a:noFill/>
            <a:miter lim="800000"/>
            <a:headEnd/>
            <a:tailEnd/>
          </a:ln>
          <a:effectLst/>
        </p:spPr>
      </p:pic>
      <p:sp>
        <p:nvSpPr>
          <p:cNvPr id="9" name="TextBox 8"/>
          <p:cNvSpPr txBox="1"/>
          <p:nvPr/>
        </p:nvSpPr>
        <p:spPr>
          <a:xfrm>
            <a:off x="5638800" y="2831068"/>
            <a:ext cx="2514600" cy="369332"/>
          </a:xfrm>
          <a:prstGeom prst="rect">
            <a:avLst/>
          </a:prstGeom>
          <a:noFill/>
        </p:spPr>
        <p:txBody>
          <a:bodyPr wrap="square" rtlCol="0">
            <a:spAutoFit/>
          </a:bodyPr>
          <a:lstStyle/>
          <a:p>
            <a:r>
              <a:rPr lang="en-US" dirty="0" smtClean="0"/>
              <a:t>Core Flux Waveform</a:t>
            </a:r>
            <a:endParaRPr lang="en-US" dirty="0"/>
          </a:p>
        </p:txBody>
      </p:sp>
      <p:sp>
        <p:nvSpPr>
          <p:cNvPr id="10" name="TextBox 9"/>
          <p:cNvSpPr txBox="1"/>
          <p:nvPr/>
        </p:nvSpPr>
        <p:spPr>
          <a:xfrm>
            <a:off x="5638800" y="5791200"/>
            <a:ext cx="1981200" cy="381000"/>
          </a:xfrm>
          <a:prstGeom prst="rect">
            <a:avLst/>
          </a:prstGeom>
          <a:noFill/>
        </p:spPr>
        <p:txBody>
          <a:bodyPr wrap="square" rtlCol="0">
            <a:spAutoFit/>
          </a:bodyPr>
          <a:lstStyle/>
          <a:p>
            <a:r>
              <a:rPr lang="en-US" dirty="0" smtClean="0"/>
              <a:t>EMF Waveform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b="1" dirty="0" smtClean="0"/>
              <a:t>Concept of ideal transformer:</a:t>
            </a:r>
            <a:endParaRPr lang="en-US" b="1" dirty="0"/>
          </a:p>
        </p:txBody>
      </p:sp>
      <p:sp>
        <p:nvSpPr>
          <p:cNvPr id="3" name="Content Placeholder 2"/>
          <p:cNvSpPr>
            <a:spLocks noGrp="1"/>
          </p:cNvSpPr>
          <p:nvPr>
            <p:ph sz="quarter" idx="1"/>
          </p:nvPr>
        </p:nvSpPr>
        <p:spPr>
          <a:xfrm>
            <a:off x="457200" y="762000"/>
            <a:ext cx="5486400" cy="5943600"/>
          </a:xfrm>
        </p:spPr>
        <p:txBody>
          <a:bodyPr/>
          <a:lstStyle/>
          <a:p>
            <a:pPr>
              <a:buNone/>
            </a:pPr>
            <a:r>
              <a:rPr lang="en-US" dirty="0" smtClean="0"/>
              <a:t>Ideal transformer is a hypothetical concept. </a:t>
            </a:r>
          </a:p>
          <a:p>
            <a:pPr>
              <a:buFont typeface="Wingdings" pitchFamily="2" charset="2"/>
              <a:buChar char="q"/>
            </a:pPr>
            <a:r>
              <a:rPr lang="en-US" dirty="0" smtClean="0"/>
              <a:t>It is assumed to have following properties:</a:t>
            </a:r>
          </a:p>
          <a:p>
            <a:pPr>
              <a:buFont typeface="Wingdings" pitchFamily="2" charset="2"/>
              <a:buChar char="v"/>
            </a:pPr>
            <a:r>
              <a:rPr lang="en-US" i="1" dirty="0" smtClean="0"/>
              <a:t>It has efficiency of 100%, as</a:t>
            </a:r>
          </a:p>
          <a:p>
            <a:pPr>
              <a:buFont typeface="Wingdings" pitchFamily="2" charset="2"/>
              <a:buChar char="§"/>
            </a:pPr>
            <a:r>
              <a:rPr lang="en-US" sz="2000" dirty="0" smtClean="0"/>
              <a:t>It has no copper loss                                     </a:t>
            </a:r>
            <a:r>
              <a:rPr lang="en-US" sz="1600" dirty="0" smtClean="0"/>
              <a:t>( Both winding resistances negligible),</a:t>
            </a:r>
          </a:p>
          <a:p>
            <a:pPr>
              <a:buFont typeface="Wingdings" pitchFamily="2" charset="2"/>
              <a:buChar char="§"/>
            </a:pPr>
            <a:r>
              <a:rPr lang="en-US" sz="2000" dirty="0" smtClean="0"/>
              <a:t>It has no core losses                                 </a:t>
            </a:r>
            <a:r>
              <a:rPr lang="en-US" sz="1800" dirty="0" smtClean="0"/>
              <a:t>(Loss component, </a:t>
            </a:r>
            <a:r>
              <a:rPr lang="en-US" sz="1800" dirty="0" err="1" smtClean="0"/>
              <a:t>I</a:t>
            </a:r>
            <a:r>
              <a:rPr lang="en-US" sz="1800" baseline="-25000" dirty="0" err="1" smtClean="0"/>
              <a:t>w</a:t>
            </a:r>
            <a:r>
              <a:rPr lang="en-US" sz="1800" dirty="0" smtClean="0"/>
              <a:t> = 0)</a:t>
            </a:r>
            <a:endParaRPr lang="en-US" sz="3600" dirty="0" smtClean="0"/>
          </a:p>
          <a:p>
            <a:pPr>
              <a:buFont typeface="Wingdings" pitchFamily="2" charset="2"/>
              <a:buChar char="v"/>
            </a:pPr>
            <a:r>
              <a:rPr lang="en-US" i="1" dirty="0" smtClean="0"/>
              <a:t>Core has infinite permeability,µ</a:t>
            </a:r>
            <a:r>
              <a:rPr lang="en-US" sz="2000" i="1" dirty="0" smtClean="0"/>
              <a:t>                                         </a:t>
            </a:r>
            <a:r>
              <a:rPr lang="en-US" sz="1600" dirty="0" smtClean="0"/>
              <a:t>(Negligible magnetizing current, I</a:t>
            </a:r>
            <a:r>
              <a:rPr lang="en-US" sz="1600" baseline="-25000" dirty="0" smtClean="0"/>
              <a:t>µ</a:t>
            </a:r>
            <a:r>
              <a:rPr lang="en-US" sz="1600" dirty="0" smtClean="0"/>
              <a:t>)</a:t>
            </a:r>
            <a:endParaRPr lang="en-US" dirty="0" smtClean="0"/>
          </a:p>
          <a:p>
            <a:pPr>
              <a:buFont typeface="Wingdings" pitchFamily="2" charset="2"/>
              <a:buChar char="v"/>
            </a:pPr>
            <a:r>
              <a:rPr lang="en-US" i="1" dirty="0" smtClean="0"/>
              <a:t>It has Zero voltage regulation, as</a:t>
            </a:r>
            <a:endParaRPr lang="en-US" sz="1800" i="1" dirty="0" smtClean="0"/>
          </a:p>
          <a:p>
            <a:pPr>
              <a:buFont typeface="Wingdings" pitchFamily="2" charset="2"/>
              <a:buChar char="§"/>
            </a:pPr>
            <a:r>
              <a:rPr lang="en-US" sz="2000" dirty="0" smtClean="0"/>
              <a:t>Entire flux is setup in the core,                    </a:t>
            </a:r>
            <a:r>
              <a:rPr lang="en-US" sz="1600" dirty="0" smtClean="0"/>
              <a:t>( No leakage flux &amp; hence no leakage </a:t>
            </a:r>
            <a:r>
              <a:rPr lang="en-US" sz="1600" dirty="0" err="1" smtClean="0"/>
              <a:t>reactances</a:t>
            </a:r>
            <a:r>
              <a:rPr lang="en-US" sz="1600" dirty="0" smtClean="0"/>
              <a:t> )</a:t>
            </a:r>
          </a:p>
          <a:p>
            <a:pPr>
              <a:buFont typeface="Wingdings" pitchFamily="2" charset="2"/>
              <a:buChar char="§"/>
            </a:pPr>
            <a:r>
              <a:rPr lang="en-US" sz="1800" dirty="0" smtClean="0"/>
              <a:t>Both windings are resistance free </a:t>
            </a:r>
          </a:p>
          <a:p>
            <a:pPr>
              <a:buFont typeface="Wingdings" pitchFamily="2" charset="2"/>
              <a:buChar char="v"/>
            </a:pPr>
            <a:r>
              <a:rPr lang="en-US" i="1" dirty="0" smtClean="0"/>
              <a:t>It operates at load power factor</a:t>
            </a:r>
            <a:r>
              <a:rPr lang="en-US" sz="1800" dirty="0" smtClean="0"/>
              <a:t> </a:t>
            </a:r>
            <a:endParaRPr lang="en-US" sz="2000" dirty="0" smtClean="0"/>
          </a:p>
          <a:p>
            <a:pPr>
              <a:buFont typeface="Wingdings" pitchFamily="2" charset="2"/>
              <a:buChar char="v"/>
            </a:pPr>
            <a:endParaRPr lang="en-US" sz="1800" dirty="0" smtClean="0"/>
          </a:p>
          <a:p>
            <a:pPr>
              <a:buFont typeface="Wingdings" pitchFamily="2" charset="2"/>
              <a:buChar char="v"/>
            </a:pPr>
            <a:endParaRPr lang="en-US" sz="2000" dirty="0"/>
          </a:p>
        </p:txBody>
      </p:sp>
      <p:pic>
        <p:nvPicPr>
          <p:cNvPr id="14338" name="Picture 2"/>
          <p:cNvPicPr>
            <a:picLocks noChangeAspect="1" noChangeArrowheads="1"/>
          </p:cNvPicPr>
          <p:nvPr/>
        </p:nvPicPr>
        <p:blipFill>
          <a:blip r:embed="rId2" cstate="print"/>
          <a:srcRect/>
          <a:stretch>
            <a:fillRect/>
          </a:stretch>
        </p:blipFill>
        <p:spPr bwMode="auto">
          <a:xfrm>
            <a:off x="6150671" y="1362075"/>
            <a:ext cx="2002730" cy="3514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2471</TotalTime>
  <Words>1037</Words>
  <Application>Microsoft Office PowerPoint</Application>
  <PresentationFormat>On-screen Show (4:3)</PresentationFormat>
  <Paragraphs>154</Paragraphs>
  <Slides>14</Slides>
  <Notes>0</Notes>
  <HiddenSlides>0</HiddenSlides>
  <MMClips>0</MMClips>
  <ScaleCrop>false</ScaleCrop>
  <HeadingPairs>
    <vt:vector size="6" baseType="variant">
      <vt:variant>
        <vt:lpstr>Theme</vt:lpstr>
      </vt:variant>
      <vt:variant>
        <vt:i4>1</vt:i4>
      </vt:variant>
      <vt:variant>
        <vt:lpstr>Links</vt:lpstr>
      </vt:variant>
      <vt:variant>
        <vt:i4>1</vt:i4>
      </vt:variant>
      <vt:variant>
        <vt:lpstr>Slide Titles</vt:lpstr>
      </vt:variant>
      <vt:variant>
        <vt:i4>14</vt:i4>
      </vt:variant>
    </vt:vector>
  </HeadingPairs>
  <TitlesOfParts>
    <vt:vector size="16" baseType="lpstr">
      <vt:lpstr>Oriel</vt:lpstr>
      <vt:lpstr>C:\Documents and Settings\Administrator\Desktop\FE1_PPT's\1-PH. tMER.vsd\Drawing\~Operation on load\Sheet.105</vt:lpstr>
      <vt:lpstr>Prof.mrs najma siddiqui</vt:lpstr>
      <vt:lpstr>Unit I : Single Phase Transformers</vt:lpstr>
      <vt:lpstr>Definition of transformer:</vt:lpstr>
      <vt:lpstr>Principle of operation:</vt:lpstr>
      <vt:lpstr>Transformation Ratio:</vt:lpstr>
      <vt:lpstr>Theory of transformer operation:</vt:lpstr>
      <vt:lpstr>Theory of transformer operation (Contd…):</vt:lpstr>
      <vt:lpstr>Emf equation of a transformer:</vt:lpstr>
      <vt:lpstr>Concept of ideal transformer:</vt:lpstr>
      <vt:lpstr>Practical transformer:</vt:lpstr>
      <vt:lpstr>Practical transformer (Contd…) :</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EL320/EL716: APPLICATIONS OF ELECTRICAL MACHINES</dc:title>
  <dc:creator>Prof.Najma Siddiqui</dc:creator>
  <cp:lastModifiedBy>ADMIN</cp:lastModifiedBy>
  <cp:revision>233</cp:revision>
  <dcterms:created xsi:type="dcterms:W3CDTF">2013-01-23T02:58:51Z</dcterms:created>
  <dcterms:modified xsi:type="dcterms:W3CDTF">2018-07-25T10:39:23Z</dcterms:modified>
</cp:coreProperties>
</file>